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handoutMasterIdLst>
    <p:handoutMasterId r:id="rId22"/>
  </p:handoutMasterIdLst>
  <p:sldIdLst>
    <p:sldId id="341" r:id="rId5"/>
    <p:sldId id="336" r:id="rId6"/>
    <p:sldId id="345" r:id="rId7"/>
    <p:sldId id="337" r:id="rId8"/>
    <p:sldId id="416" r:id="rId9"/>
    <p:sldId id="417" r:id="rId10"/>
    <p:sldId id="344" r:id="rId11"/>
    <p:sldId id="346" r:id="rId12"/>
    <p:sldId id="347" r:id="rId13"/>
    <p:sldId id="343" r:id="rId14"/>
    <p:sldId id="349" r:id="rId15"/>
    <p:sldId id="415" r:id="rId16"/>
    <p:sldId id="414" r:id="rId17"/>
    <p:sldId id="339" r:id="rId18"/>
    <p:sldId id="340" r:id="rId19"/>
    <p:sldId id="257"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Libre Franklin" pitchFamily="2" charset="0"/>
      <p:regular r:id="rId35"/>
      <p:bold r:id="rId36"/>
      <p:italic r:id="rId37"/>
      <p:boldItalic r:id="rId38"/>
    </p:embeddedFont>
    <p:embeddedFont>
      <p:font typeface="Libre Franklin Thin" pitchFamily="2"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78DD99CA-5547-4342-87B5-40E27F23B803}">
          <p14:sldIdLst/>
        </p14:section>
        <p14:section name="Acknowledgement of Country" id="{67858742-8CD1-4407-AE7A-5D6729413F8C}">
          <p14:sldIdLst>
            <p14:sldId id="341"/>
            <p14:sldId id="336"/>
            <p14:sldId id="345"/>
            <p14:sldId id="337"/>
            <p14:sldId id="416"/>
            <p14:sldId id="417"/>
            <p14:sldId id="344"/>
            <p14:sldId id="346"/>
            <p14:sldId id="347"/>
            <p14:sldId id="343"/>
            <p14:sldId id="349"/>
            <p14:sldId id="415"/>
            <p14:sldId id="414"/>
            <p14:sldId id="339"/>
            <p14:sldId id="340"/>
          </p14:sldIdLst>
        </p14:section>
        <p14:section name="End slide" id="{759EDCE6-60E3-4691-83EB-8FA6117E4EC1}">
          <p14:sldIdLst>
            <p14:sldId id="257"/>
          </p14:sldIdLst>
        </p14:section>
        <p14:section name="With images" id="{4988C8CC-8A54-4C82-B443-602FFF7D936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0B720C-FB2A-477E-B4EB-0ABE8813B53A}" v="119" dt="2023-11-16T23:25:55.031"/>
    <p1510:client id="{C4760204-C927-48BB-9720-99F0B9B23FFB}" v="379" dt="2023-11-16T23:35:37.200"/>
  </p1510:revLst>
</p1510:revInfo>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72268" autoAdjust="0"/>
  </p:normalViewPr>
  <p:slideViewPr>
    <p:cSldViewPr snapToGrid="0">
      <p:cViewPr varScale="1">
        <p:scale>
          <a:sx n="79" d="100"/>
          <a:sy n="79" d="100"/>
        </p:scale>
        <p:origin x="1038" y="84"/>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307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A0A672-D585-65FB-AD86-8B45F140B0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AD025298-A87B-7D85-5DA3-B283BA1086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DDB75-396E-4094-82A9-5F8E143B294F}" type="datetimeFigureOut">
              <a:rPr lang="en-AU" smtClean="0"/>
              <a:t>17/11/2023</a:t>
            </a:fld>
            <a:endParaRPr lang="en-AU"/>
          </a:p>
        </p:txBody>
      </p:sp>
      <p:sp>
        <p:nvSpPr>
          <p:cNvPr id="4" name="Footer Placeholder 3">
            <a:extLst>
              <a:ext uri="{FF2B5EF4-FFF2-40B4-BE49-F238E27FC236}">
                <a16:creationId xmlns:a16="http://schemas.microsoft.com/office/drawing/2014/main" id="{13F3CE10-5E82-7283-AED8-83CBCE1DC5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B5B99C6-D594-169F-3633-B74C408794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A1A1DB-505F-4EF8-B9D5-843B184FF50B}" type="slidenum">
              <a:rPr lang="en-AU" smtClean="0"/>
              <a:t>‹#›</a:t>
            </a:fld>
            <a:endParaRPr lang="en-AU"/>
          </a:p>
        </p:txBody>
      </p:sp>
    </p:spTree>
    <p:extLst>
      <p:ext uri="{BB962C8B-B14F-4D97-AF65-F5344CB8AC3E}">
        <p14:creationId xmlns:p14="http://schemas.microsoft.com/office/powerpoint/2010/main" val="35358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241F5-EB54-4413-BA75-D2E72B12FFAA}" type="datetimeFigureOut">
              <a:rPr lang="en-AU" smtClean="0"/>
              <a:t>17/11/2023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D6011-A72A-4B98-A563-F1E0DEACB466}" type="slidenum">
              <a:rPr lang="en-AU" smtClean="0"/>
              <a:t>‹#›</a:t>
            </a:fld>
            <a:endParaRPr lang="en-AU"/>
          </a:p>
        </p:txBody>
      </p:sp>
    </p:spTree>
    <p:extLst>
      <p:ext uri="{BB962C8B-B14F-4D97-AF65-F5344CB8AC3E}">
        <p14:creationId xmlns:p14="http://schemas.microsoft.com/office/powerpoint/2010/main" val="256794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defRPr/>
            </a:pPr>
            <a:r>
              <a:rPr kumimoji="0" lang="en-AU" sz="1200" b="1" i="0" u="none" strike="noStrike" kern="1200" cap="none" spc="0" normalizeH="0" baseline="0" noProof="0" dirty="0">
                <a:ln>
                  <a:noFill/>
                </a:ln>
                <a:solidFill>
                  <a:prstClr val="black"/>
                </a:solidFill>
                <a:effectLst/>
                <a:uLnTx/>
                <a:uFillTx/>
                <a:latin typeface="+mn-lt"/>
                <a:ea typeface="Calibri" panose="020F0502020204030204" pitchFamily="34" charset="0"/>
                <a:cs typeface="Calibri"/>
              </a:rPr>
              <a:t>Date of event</a:t>
            </a:r>
            <a:r>
              <a:rPr kumimoji="0" lang="en-AU"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Calibri"/>
              </a:rPr>
              <a:t>: Mon 6 Nov 2023</a:t>
            </a: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AU" sz="1200" b="1" i="0" u="none" strike="noStrike" kern="1200" cap="none" spc="0" normalizeH="0" baseline="0" noProof="0" dirty="0">
              <a:ln>
                <a:noFill/>
              </a:ln>
              <a:solidFill>
                <a:prstClr val="black"/>
              </a:solidFill>
              <a:effectLst/>
              <a:uLnTx/>
              <a:uFillTx/>
              <a:latin typeface="+mn-lt"/>
              <a:ea typeface="Calibri" panose="020F0502020204030204" pitchFamily="34" charset="0"/>
              <a:cs typeface="Calibri"/>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mn-lt"/>
                <a:ea typeface="Calibri" panose="020F0502020204030204" pitchFamily="34" charset="0"/>
                <a:cs typeface="Calibri"/>
              </a:rPr>
              <a:t>Event location: </a:t>
            </a:r>
            <a:r>
              <a:rPr kumimoji="0" lang="en-AU"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Calibri"/>
              </a:rPr>
              <a:t>via Zoom</a:t>
            </a: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AU" sz="1200" b="1"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Presentation theme: </a:t>
            </a:r>
            <a:r>
              <a:rPr kumimoji="0" lang="en-AU"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Public consultation on RG recognition</a:t>
            </a:r>
            <a:endParaRPr kumimoji="0" lang="en-AU" sz="1200" b="1"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Time allocation and breakdown: </a:t>
            </a:r>
            <a:r>
              <a:rPr kumimoji="0" lang="en-AU"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19:00-20:30 (AEST)</a:t>
            </a:r>
          </a:p>
        </p:txBody>
      </p:sp>
      <p:sp>
        <p:nvSpPr>
          <p:cNvPr id="4" name="Slide Number Placeholder 3"/>
          <p:cNvSpPr>
            <a:spLocks noGrp="1"/>
          </p:cNvSpPr>
          <p:nvPr>
            <p:ph type="sldNum" sz="quarter" idx="5"/>
          </p:nvPr>
        </p:nvSpPr>
        <p:spPr/>
        <p:txBody>
          <a:bodyPr/>
          <a:lstStyle/>
          <a:p>
            <a:fld id="{AADD8713-37F0-48D5-BE29-E50DEFD33C29}" type="slidenum">
              <a:rPr lang="en-AU" smtClean="0"/>
              <a:t>1</a:t>
            </a:fld>
            <a:endParaRPr lang="en-AU"/>
          </a:p>
        </p:txBody>
      </p:sp>
    </p:spTree>
    <p:extLst>
      <p:ext uri="{BB962C8B-B14F-4D97-AF65-F5344CB8AC3E}">
        <p14:creationId xmlns:p14="http://schemas.microsoft.com/office/powerpoint/2010/main" val="161603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People living in rural and remote Australia receive $850 per capita per year in government health funding</a:t>
            </a:r>
          </a:p>
          <a:p>
            <a:pPr marL="171450" indent="-171450">
              <a:buFont typeface="Arial" panose="020B0604020202020204" pitchFamily="34" charset="0"/>
              <a:buChar char="•"/>
            </a:pPr>
            <a:r>
              <a:rPr lang="en-US" dirty="0"/>
              <a:t>This translates to $6.55b annual shortfall in spending on healthcare for these people (relative to that spent on people in major cities)</a:t>
            </a:r>
          </a:p>
          <a:p>
            <a:pPr marL="171450" indent="-171450">
              <a:buFont typeface="Arial" panose="020B0604020202020204" pitchFamily="34" charset="0"/>
              <a:buChar char="•"/>
            </a:pPr>
            <a:r>
              <a:rPr lang="en-US" dirty="0"/>
              <a:t>This reflects the fact that they receive fewer services than people in cities</a:t>
            </a:r>
          </a:p>
          <a:p>
            <a:pPr marL="171450" indent="-171450">
              <a:buFont typeface="Arial" panose="020B0604020202020204" pitchFamily="34" charset="0"/>
              <a:buChar char="•"/>
            </a:pPr>
            <a:r>
              <a:rPr lang="en-US" dirty="0"/>
              <a:t>Note: Specialist services figures source: </a:t>
            </a:r>
            <a:r>
              <a:rPr lang="en-AU"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AIHW. (2021). </a:t>
            </a:r>
            <a:r>
              <a:rPr lang="en-AU" altLang="en-US" sz="1200" i="1" dirty="0">
                <a:solidFill>
                  <a:srgbClr val="000000"/>
                </a:solidFill>
                <a:latin typeface="Arial" panose="020B0604020202020204" pitchFamily="34" charset="0"/>
                <a:ea typeface="Calibri" panose="020F0502020204030204" pitchFamily="34" charset="0"/>
                <a:cs typeface="Arial" panose="020B0604020202020204" pitchFamily="34" charset="0"/>
              </a:rPr>
              <a:t>Medicare-subsidised GP, allied health and specialist health care across local areas: 2019–20 to 2020–21.</a:t>
            </a:r>
            <a:r>
              <a:rPr lang="en-AU"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171450" indent="-171450">
              <a:buFont typeface="Arial" panose="020B0604020202020204" pitchFamily="34" charset="0"/>
              <a:buChar char="•"/>
            </a:pPr>
            <a:r>
              <a:rPr lang="en-AU" sz="1200" dirty="0">
                <a:solidFill>
                  <a:srgbClr val="000000"/>
                </a:solidFill>
                <a:latin typeface="Arial"/>
                <a:cs typeface="Arial"/>
              </a:rPr>
              <a:t>Note: </a:t>
            </a:r>
            <a:r>
              <a:rPr lang="en-AU" dirty="0">
                <a:solidFill>
                  <a:srgbClr val="000000"/>
                </a:solidFill>
                <a:latin typeface="Arial"/>
                <a:cs typeface="Arial"/>
              </a:rPr>
              <a:t>60% of rural hospitals do not have any FACEMS - Emergency</a:t>
            </a:r>
            <a:r>
              <a:rPr lang="en-AU" sz="1200" dirty="0">
                <a:solidFill>
                  <a:srgbClr val="000000"/>
                </a:solidFill>
                <a:latin typeface="Arial"/>
                <a:cs typeface="Arial"/>
              </a:rPr>
              <a:t> physicians workforce figures source: ACEM Annual Census Report 2021</a:t>
            </a:r>
            <a:endParaRPr lang="en-US" dirty="0">
              <a:latin typeface="Arial"/>
              <a:cs typeface="Arial"/>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A7D6011-A72A-4B98-A563-F1E0DEACB466}" type="slidenum">
              <a:rPr lang="en-AU" smtClean="0"/>
              <a:t>10</a:t>
            </a:fld>
            <a:endParaRPr lang="en-AU"/>
          </a:p>
        </p:txBody>
      </p:sp>
    </p:spTree>
    <p:extLst>
      <p:ext uri="{BB962C8B-B14F-4D97-AF65-F5344CB8AC3E}">
        <p14:creationId xmlns:p14="http://schemas.microsoft.com/office/powerpoint/2010/main" val="24299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ACCESS to Services:</a:t>
            </a:r>
          </a:p>
          <a:p>
            <a:pPr marL="171450" indent="-171450">
              <a:buFont typeface="Arial" panose="020B0604020202020204" pitchFamily="34" charset="0"/>
              <a:buChar char="•"/>
            </a:pPr>
            <a:r>
              <a:rPr lang="en-US" dirty="0"/>
              <a:t>People living in rural and remote Australia receive $850 per capita per year LESS in government health funding than people in major citites</a:t>
            </a:r>
          </a:p>
          <a:p>
            <a:pPr marL="171450" indent="-171450">
              <a:buFont typeface="Arial" panose="020B0604020202020204" pitchFamily="34" charset="0"/>
              <a:buChar char="•"/>
            </a:pPr>
            <a:r>
              <a:rPr lang="en-US" dirty="0"/>
              <a:t>This translates to $6.55b annual shortfall in spending on healthcare for these people (relative to that spent on people in major cities)</a:t>
            </a:r>
          </a:p>
          <a:p>
            <a:pPr marL="171450" indent="-171450">
              <a:buFont typeface="Arial" panose="020B0604020202020204" pitchFamily="34" charset="0"/>
              <a:buChar char="•"/>
            </a:pPr>
            <a:r>
              <a:rPr lang="en-US" dirty="0"/>
              <a:t>This reflects the fact that they receive fewer medical services than people in cities i.e. fewer GP, and far fewer specialist (25% fewer specialists services in rural, 60% fewer specialist services in remote)</a:t>
            </a:r>
          </a:p>
          <a:p>
            <a:pPr marL="171450" indent="-171450">
              <a:buFont typeface="Arial" panose="020B0604020202020204" pitchFamily="34" charset="0"/>
              <a:buChar char="•"/>
            </a:pPr>
            <a:r>
              <a:rPr lang="en-US" dirty="0"/>
              <a:t>Note: Specialist services figures source: </a:t>
            </a:r>
            <a:r>
              <a:rPr lang="en-AU"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AIHW. (2021). </a:t>
            </a:r>
            <a:r>
              <a:rPr lang="en-AU" altLang="en-US" sz="1200" i="1" dirty="0">
                <a:solidFill>
                  <a:srgbClr val="000000"/>
                </a:solidFill>
                <a:latin typeface="Arial" panose="020B0604020202020204" pitchFamily="34" charset="0"/>
                <a:ea typeface="Calibri" panose="020F0502020204030204" pitchFamily="34" charset="0"/>
                <a:cs typeface="Arial" panose="020B0604020202020204" pitchFamily="34" charset="0"/>
              </a:rPr>
              <a:t>Medicare-subsidised GP, allied health and specialist health care across local areas: 2019–20 to 2020–21.</a:t>
            </a:r>
            <a:r>
              <a:rPr lang="en-AU"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171450" indent="-171450">
              <a:buFont typeface="Arial" panose="020B0604020202020204" pitchFamily="34" charset="0"/>
              <a:buChar char="•"/>
            </a:pPr>
            <a:r>
              <a:rPr lang="en-AU" sz="1200" dirty="0">
                <a:solidFill>
                  <a:srgbClr val="000000"/>
                </a:solidFill>
                <a:latin typeface="Arial"/>
                <a:cs typeface="Arial"/>
              </a:rPr>
              <a:t>Note: </a:t>
            </a:r>
            <a:r>
              <a:rPr lang="en-AU" dirty="0">
                <a:solidFill>
                  <a:srgbClr val="000000"/>
                </a:solidFill>
                <a:latin typeface="Arial"/>
                <a:cs typeface="Arial"/>
              </a:rPr>
              <a:t>60% of rural hospitals do not have any FACEMS - Emergency</a:t>
            </a:r>
            <a:r>
              <a:rPr lang="en-AU" sz="1200" dirty="0">
                <a:solidFill>
                  <a:srgbClr val="000000"/>
                </a:solidFill>
                <a:latin typeface="Arial"/>
                <a:cs typeface="Arial"/>
              </a:rPr>
              <a:t> physicians workforce figures source: ACEM Annual Census Report 2021</a:t>
            </a:r>
            <a:endParaRPr lang="en-US" dirty="0">
              <a:latin typeface="Arial"/>
              <a:cs typeface="Arial"/>
            </a:endParaRPr>
          </a:p>
          <a:p>
            <a:pPr marL="0" indent="0">
              <a:buFont typeface="Arial" panose="020B0604020202020204" pitchFamily="34" charset="0"/>
              <a:buNone/>
            </a:pPr>
            <a:endParaRPr lang="en-AU" dirty="0"/>
          </a:p>
          <a:p>
            <a:pPr marL="0" indent="0">
              <a:buFont typeface="Arial" panose="020B0604020202020204" pitchFamily="34" charset="0"/>
              <a:buNone/>
            </a:pPr>
            <a:r>
              <a:rPr lang="en-AU" dirty="0"/>
              <a:t>ATRACTING RURAL DOCTORS:</a:t>
            </a:r>
          </a:p>
          <a:p>
            <a:pPr marL="171450" indent="-171450">
              <a:buFont typeface="Arial" panose="020B0604020202020204" pitchFamily="34" charset="0"/>
              <a:buChar char="•"/>
            </a:pPr>
            <a:r>
              <a:rPr lang="en-AU" dirty="0"/>
              <a:t>Could talk about its appeal to rural kids</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INTEGRATED RURAL CARE:</a:t>
            </a:r>
            <a:br>
              <a:rPr lang="en-AU" dirty="0"/>
            </a:br>
            <a:r>
              <a:rPr lang="en-AU" dirty="0"/>
              <a:t>Could talk here about the RG as a contributing part of a rural healthcare team and how all rural doctors, nurses etc. are important </a:t>
            </a:r>
          </a:p>
        </p:txBody>
      </p:sp>
      <p:sp>
        <p:nvSpPr>
          <p:cNvPr id="4" name="Slide Number Placeholder 3"/>
          <p:cNvSpPr>
            <a:spLocks noGrp="1"/>
          </p:cNvSpPr>
          <p:nvPr>
            <p:ph type="sldNum" sz="quarter" idx="5"/>
          </p:nvPr>
        </p:nvSpPr>
        <p:spPr/>
        <p:txBody>
          <a:bodyPr/>
          <a:lstStyle/>
          <a:p>
            <a:fld id="{3A7D6011-A72A-4B98-A563-F1E0DEACB466}" type="slidenum">
              <a:rPr lang="en-AU" smtClean="0"/>
              <a:t>11</a:t>
            </a:fld>
            <a:endParaRPr lang="en-AU"/>
          </a:p>
        </p:txBody>
      </p:sp>
    </p:spTree>
    <p:extLst>
      <p:ext uri="{BB962C8B-B14F-4D97-AF65-F5344CB8AC3E}">
        <p14:creationId xmlns:p14="http://schemas.microsoft.com/office/powerpoint/2010/main" val="1400654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A7D6011-A72A-4B98-A563-F1E0DEACB466}" type="slidenum">
              <a:rPr lang="en-AU" smtClean="0"/>
              <a:t>12</a:t>
            </a:fld>
            <a:endParaRPr lang="en-AU"/>
          </a:p>
        </p:txBody>
      </p:sp>
    </p:spTree>
    <p:extLst>
      <p:ext uri="{BB962C8B-B14F-4D97-AF65-F5344CB8AC3E}">
        <p14:creationId xmlns:p14="http://schemas.microsoft.com/office/powerpoint/2010/main" val="3323611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cs typeface="Calibri"/>
            </a:endParaRPr>
          </a:p>
          <a:p>
            <a:pPr marL="228600" indent="-228600">
              <a:buAutoNum type="arabicPeriod"/>
            </a:pPr>
            <a:endParaRPr lang="en-US" dirty="0">
              <a:cs typeface="Calibri"/>
            </a:endParaRPr>
          </a:p>
          <a:p>
            <a:pPr marL="228600" indent="-228600">
              <a:buAutoNum type="arabicPeriod"/>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A7D6011-A72A-4B98-A563-F1E0DEACB466}" type="slidenum">
              <a:rPr lang="en-AU" smtClean="0"/>
              <a:t>13</a:t>
            </a:fld>
            <a:endParaRPr lang="en-AU"/>
          </a:p>
        </p:txBody>
      </p:sp>
    </p:spTree>
    <p:extLst>
      <p:ext uri="{BB962C8B-B14F-4D97-AF65-F5344CB8AC3E}">
        <p14:creationId xmlns:p14="http://schemas.microsoft.com/office/powerpoint/2010/main" val="42080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People living in rural and remote Australia receive $850 per capita per year in government health funding</a:t>
            </a:r>
          </a:p>
          <a:p>
            <a:pPr marL="171450" indent="-171450">
              <a:buFont typeface="Arial" panose="020B0604020202020204" pitchFamily="34" charset="0"/>
              <a:buChar char="•"/>
            </a:pPr>
            <a:r>
              <a:rPr lang="en-US" dirty="0"/>
              <a:t>This translates to $6.55b annual shortfall in spending on healthcare for these people (relative to that spent on people in major cities)</a:t>
            </a:r>
          </a:p>
          <a:p>
            <a:pPr marL="171450" indent="-171450">
              <a:buFont typeface="Arial" panose="020B0604020202020204" pitchFamily="34" charset="0"/>
              <a:buChar char="•"/>
            </a:pPr>
            <a:r>
              <a:rPr lang="en-US" dirty="0"/>
              <a:t>This reflects the fact that they receive fewer services than people in cities</a:t>
            </a:r>
          </a:p>
          <a:p>
            <a:pPr marL="171450" indent="-171450">
              <a:buFont typeface="Arial" panose="020B0604020202020204" pitchFamily="34" charset="0"/>
              <a:buChar char="•"/>
            </a:pPr>
            <a:r>
              <a:rPr lang="en-US" dirty="0"/>
              <a:t>Note: Specialist services figures source: </a:t>
            </a:r>
            <a:r>
              <a:rPr lang="en-AU"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AIHW. (2021). </a:t>
            </a:r>
            <a:r>
              <a:rPr lang="en-AU" altLang="en-US" sz="1200" i="1" dirty="0">
                <a:solidFill>
                  <a:srgbClr val="000000"/>
                </a:solidFill>
                <a:latin typeface="Arial" panose="020B0604020202020204" pitchFamily="34" charset="0"/>
                <a:ea typeface="Calibri" panose="020F0502020204030204" pitchFamily="34" charset="0"/>
                <a:cs typeface="Arial" panose="020B0604020202020204" pitchFamily="34" charset="0"/>
              </a:rPr>
              <a:t>Medicare-subsidised GP, allied health and specialist health care across local areas: 2019–20 to 2020–21.</a:t>
            </a:r>
            <a:r>
              <a:rPr lang="en-AU"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171450" indent="-171450">
              <a:buFont typeface="Arial" panose="020B0604020202020204" pitchFamily="34" charset="0"/>
              <a:buChar char="•"/>
            </a:pPr>
            <a:r>
              <a:rPr lang="en-AU" sz="1200" dirty="0">
                <a:solidFill>
                  <a:srgbClr val="000000"/>
                </a:solidFill>
                <a:latin typeface="Arial"/>
                <a:cs typeface="Arial"/>
              </a:rPr>
              <a:t>Note: </a:t>
            </a:r>
            <a:r>
              <a:rPr lang="en-AU" dirty="0">
                <a:solidFill>
                  <a:srgbClr val="000000"/>
                </a:solidFill>
                <a:latin typeface="Arial"/>
                <a:cs typeface="Arial"/>
              </a:rPr>
              <a:t>60% of rural hospitals do not have any FACEMS - Emergency</a:t>
            </a:r>
            <a:r>
              <a:rPr lang="en-AU" sz="1200" dirty="0">
                <a:solidFill>
                  <a:srgbClr val="000000"/>
                </a:solidFill>
                <a:latin typeface="Arial"/>
                <a:cs typeface="Arial"/>
              </a:rPr>
              <a:t> physicians workforce figures source: ACEM Annual Census Report 2021</a:t>
            </a:r>
            <a:endParaRPr lang="en-US" dirty="0">
              <a:latin typeface="Arial"/>
              <a:cs typeface="Arial"/>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A7D6011-A72A-4B98-A563-F1E0DEACB466}" type="slidenum">
              <a:rPr lang="en-AU" smtClean="0"/>
              <a:t>14</a:t>
            </a:fld>
            <a:endParaRPr lang="en-AU"/>
          </a:p>
        </p:txBody>
      </p:sp>
    </p:spTree>
    <p:extLst>
      <p:ext uri="{BB962C8B-B14F-4D97-AF65-F5344CB8AC3E}">
        <p14:creationId xmlns:p14="http://schemas.microsoft.com/office/powerpoint/2010/main" val="371629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RUTH TO TALK TO</a:t>
            </a:r>
          </a:p>
          <a:p>
            <a:pPr marL="228600" indent="-228600">
              <a:buAutoNum type="arabicPeriod"/>
            </a:pPr>
            <a:endParaRPr lang="en-US" dirty="0">
              <a:cs typeface="Calibri"/>
            </a:endParaRPr>
          </a:p>
          <a:p>
            <a:pPr marL="228600" indent="-228600">
              <a:buAutoNum type="arabicPeriod"/>
            </a:pPr>
            <a:r>
              <a:rPr lang="en-US" dirty="0">
                <a:cs typeface="Calibri"/>
              </a:rPr>
              <a:t>Specialist field created under the National and added to the approved specialties list</a:t>
            </a:r>
          </a:p>
          <a:p>
            <a:pPr marL="228600" indent="-228600">
              <a:buAutoNum type="arabicPeriod"/>
            </a:pPr>
            <a:r>
              <a:rPr lang="en-US" dirty="0">
                <a:cs typeface="Calibri"/>
              </a:rPr>
              <a:t>AMC to accredit Fellowships as qualifications in specialist field (i.e. FACRRM and FRACGP-RG)</a:t>
            </a:r>
            <a:endParaRPr lang="en-US" dirty="0"/>
          </a:p>
          <a:p>
            <a:pPr marL="228600" indent="-228600">
              <a:buAutoNum type="arabicPeriod"/>
            </a:pPr>
            <a:r>
              <a:rPr lang="en-US" dirty="0"/>
              <a:t>RGM is field within GP. Expected doctors with accredited qualification in this field would be both registered as specialist GP and RG</a:t>
            </a:r>
            <a:endParaRPr lang="en-US" dirty="0">
              <a:cs typeface="Calibri"/>
            </a:endParaRPr>
          </a:p>
          <a:p>
            <a:pPr marL="228600" indent="-228600">
              <a:buAutoNum type="arabicPeriod"/>
            </a:pPr>
            <a:r>
              <a:rPr lang="en-US" dirty="0"/>
              <a:t>Doctors awarded approved qualification in the specialist field can apply for specialist registration. This is recorded in the register and they can use the title. </a:t>
            </a:r>
          </a:p>
          <a:p>
            <a:pPr marL="228600" indent="-228600">
              <a:buAutoNum type="arabicPeriod"/>
            </a:pPr>
            <a:endParaRPr lang="en-US" dirty="0">
              <a:cs typeface="Calibri"/>
            </a:endParaRPr>
          </a:p>
          <a:p>
            <a:pPr marL="228600" indent="-228600">
              <a:buAutoNum type="arabicPeriod"/>
            </a:pPr>
            <a:endParaRPr lang="en-US" dirty="0">
              <a:cs typeface="Calibri"/>
            </a:endParaRPr>
          </a:p>
          <a:p>
            <a:pPr marL="228600" indent="-228600">
              <a:buAutoNum type="arabicPeriod"/>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A7D6011-A72A-4B98-A563-F1E0DEACB466}" type="slidenum">
              <a:rPr lang="en-AU" smtClean="0"/>
              <a:t>15</a:t>
            </a:fld>
            <a:endParaRPr lang="en-AU"/>
          </a:p>
        </p:txBody>
      </p:sp>
    </p:spTree>
    <p:extLst>
      <p:ext uri="{BB962C8B-B14F-4D97-AF65-F5344CB8AC3E}">
        <p14:creationId xmlns:p14="http://schemas.microsoft.com/office/powerpoint/2010/main" val="42080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I’d also like to acknowledge the Aboriginal and Torres Strait Islander professionals here today – may your achievements in your field be celebrated and provide continued inspiration for young health workers and medical students. </a:t>
            </a:r>
          </a:p>
          <a:p>
            <a:endParaRPr lang="en-AU" baseline="0" dirty="0"/>
          </a:p>
          <a:p>
            <a:endParaRPr lang="en-AU" baseline="0" dirty="0"/>
          </a:p>
          <a:p>
            <a:r>
              <a:rPr lang="en-AU" dirty="0"/>
              <a:t>The original inhabitants of the Maranoa Regional Council area were predominantly the </a:t>
            </a:r>
            <a:r>
              <a:rPr lang="en-AU" dirty="0" err="1"/>
              <a:t>Mandandanji</a:t>
            </a:r>
            <a:r>
              <a:rPr lang="en-AU" dirty="0"/>
              <a:t> and Gunggari Aboriginal people, &lt;</a:t>
            </a:r>
            <a:r>
              <a:rPr lang="en-AU" i="0" dirty="0"/>
              <a:t>https://www.maranoa.qld.gov.au/downloads/file/938/annual-report-2019-19-part-1-our-region&gt;.</a:t>
            </a:r>
            <a:endParaRPr lang="en-AU" i="0" baseline="0" dirty="0"/>
          </a:p>
        </p:txBody>
      </p:sp>
      <p:sp>
        <p:nvSpPr>
          <p:cNvPr id="4" name="Slide Number Placeholder 3"/>
          <p:cNvSpPr>
            <a:spLocks noGrp="1"/>
          </p:cNvSpPr>
          <p:nvPr>
            <p:ph type="sldNum" sz="quarter" idx="10"/>
          </p:nvPr>
        </p:nvSpPr>
        <p:spPr/>
        <p:txBody>
          <a:bodyPr/>
          <a:lstStyle/>
          <a:p>
            <a:fld id="{E79DBDE5-C410-4D9E-AF03-8BB7EFD17681}" type="slidenum">
              <a:rPr lang="en-AU" smtClean="0"/>
              <a:t>2</a:t>
            </a:fld>
            <a:endParaRPr lang="en-AU"/>
          </a:p>
        </p:txBody>
      </p:sp>
    </p:spTree>
    <p:extLst>
      <p:ext uri="{BB962C8B-B14F-4D97-AF65-F5344CB8AC3E}">
        <p14:creationId xmlns:p14="http://schemas.microsoft.com/office/powerpoint/2010/main" val="1432919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People living in rural and remote Australia receive $850 per capita per year in government health funding</a:t>
            </a:r>
          </a:p>
          <a:p>
            <a:pPr marL="171450" indent="-171450">
              <a:buFont typeface="Arial" panose="020B0604020202020204" pitchFamily="34" charset="0"/>
              <a:buChar char="•"/>
            </a:pPr>
            <a:r>
              <a:rPr lang="en-US" dirty="0"/>
              <a:t>This translates to $6.55b annual shortfall in spending on healthcare for these people (relative to that spent on people in major cities)</a:t>
            </a:r>
          </a:p>
          <a:p>
            <a:pPr marL="171450" indent="-171450">
              <a:buFont typeface="Arial" panose="020B0604020202020204" pitchFamily="34" charset="0"/>
              <a:buChar char="•"/>
            </a:pPr>
            <a:r>
              <a:rPr lang="en-US" dirty="0"/>
              <a:t>This reflects the fact that they receive fewer services than people in cities</a:t>
            </a:r>
          </a:p>
          <a:p>
            <a:pPr marL="171450" indent="-171450">
              <a:buFont typeface="Arial" panose="020B0604020202020204" pitchFamily="34" charset="0"/>
              <a:buChar char="•"/>
            </a:pPr>
            <a:r>
              <a:rPr lang="en-US" dirty="0"/>
              <a:t>Note: Specialist services figures source: </a:t>
            </a:r>
            <a:r>
              <a:rPr lang="en-AU"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AIHW. (2021). </a:t>
            </a:r>
            <a:r>
              <a:rPr lang="en-AU" altLang="en-US" sz="1200" i="1" dirty="0">
                <a:solidFill>
                  <a:srgbClr val="000000"/>
                </a:solidFill>
                <a:latin typeface="Arial" panose="020B0604020202020204" pitchFamily="34" charset="0"/>
                <a:ea typeface="Calibri" panose="020F0502020204030204" pitchFamily="34" charset="0"/>
                <a:cs typeface="Arial" panose="020B0604020202020204" pitchFamily="34" charset="0"/>
              </a:rPr>
              <a:t>Medicare-subsidised GP, allied health and specialist health care across local areas: 2019–20 to 2020–21.</a:t>
            </a:r>
            <a:r>
              <a:rPr lang="en-AU"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171450" indent="-171450">
              <a:buFont typeface="Arial" panose="020B0604020202020204" pitchFamily="34" charset="0"/>
              <a:buChar char="•"/>
            </a:pPr>
            <a:r>
              <a:rPr lang="en-AU" sz="1200" dirty="0">
                <a:solidFill>
                  <a:srgbClr val="000000"/>
                </a:solidFill>
                <a:latin typeface="Arial"/>
                <a:cs typeface="Arial"/>
              </a:rPr>
              <a:t>Note: </a:t>
            </a:r>
            <a:r>
              <a:rPr lang="en-AU" dirty="0">
                <a:solidFill>
                  <a:srgbClr val="000000"/>
                </a:solidFill>
                <a:latin typeface="Arial"/>
                <a:cs typeface="Arial"/>
              </a:rPr>
              <a:t>60% of rural hospitals do not have any FACEMS - Emergency</a:t>
            </a:r>
            <a:r>
              <a:rPr lang="en-AU" sz="1200" dirty="0">
                <a:solidFill>
                  <a:srgbClr val="000000"/>
                </a:solidFill>
                <a:latin typeface="Arial"/>
                <a:cs typeface="Arial"/>
              </a:rPr>
              <a:t> physicians workforce figures source: ACEM Annual Census Report 2021</a:t>
            </a:r>
            <a:endParaRPr lang="en-US" dirty="0">
              <a:latin typeface="Arial"/>
              <a:cs typeface="Arial"/>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A7D6011-A72A-4B98-A563-F1E0DEACB466}" type="slidenum">
              <a:rPr lang="en-AU" smtClean="0"/>
              <a:t>3</a:t>
            </a:fld>
            <a:endParaRPr lang="en-AU"/>
          </a:p>
        </p:txBody>
      </p:sp>
    </p:spTree>
    <p:extLst>
      <p:ext uri="{BB962C8B-B14F-4D97-AF65-F5344CB8AC3E}">
        <p14:creationId xmlns:p14="http://schemas.microsoft.com/office/powerpoint/2010/main" val="62078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RUTH TO TALK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sz="1800" dirty="0">
              <a:effectLst/>
              <a:latin typeface="Calibri" panose="020F0502020204030204" pitchFamily="34" charset="0"/>
              <a:ea typeface="Calibri" panose="020F0502020204030204" pitchFamily="34" charset="0"/>
            </a:endParaRPr>
          </a:p>
          <a:p>
            <a:r>
              <a:rPr lang="en-AU" sz="1800"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a:t>
            </a:r>
            <a:r>
              <a:rPr lang="en-AU" dirty="0" err="1"/>
              <a:t>Collingrove</a:t>
            </a:r>
            <a:r>
              <a:rPr lang="en-AU" dirty="0"/>
              <a:t> Agreement, &lt;https://www.acrrm.org.au/rsrc/documents/misc/the-collingrove-agreement.pdf&gt;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3A7D6011-A72A-4B98-A563-F1E0DEACB466}" type="slidenum">
              <a:rPr lang="en-AU" smtClean="0"/>
              <a:t>4</a:t>
            </a:fld>
            <a:endParaRPr lang="en-AU"/>
          </a:p>
        </p:txBody>
      </p:sp>
    </p:spTree>
    <p:extLst>
      <p:ext uri="{BB962C8B-B14F-4D97-AF65-F5344CB8AC3E}">
        <p14:creationId xmlns:p14="http://schemas.microsoft.com/office/powerpoint/2010/main" val="289171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A7D6011-A72A-4B98-A563-F1E0DEACB466}" type="slidenum">
              <a:rPr lang="en-AU" smtClean="0"/>
              <a:t>5</a:t>
            </a:fld>
            <a:endParaRPr lang="en-AU"/>
          </a:p>
        </p:txBody>
      </p:sp>
    </p:spTree>
    <p:extLst>
      <p:ext uri="{BB962C8B-B14F-4D97-AF65-F5344CB8AC3E}">
        <p14:creationId xmlns:p14="http://schemas.microsoft.com/office/powerpoint/2010/main" val="310160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A7D6011-A72A-4B98-A563-F1E0DEACB466}" type="slidenum">
              <a:rPr lang="en-AU" smtClean="0"/>
              <a:t>6</a:t>
            </a:fld>
            <a:endParaRPr lang="en-AU"/>
          </a:p>
        </p:txBody>
      </p:sp>
    </p:spTree>
    <p:extLst>
      <p:ext uri="{BB962C8B-B14F-4D97-AF65-F5344CB8AC3E}">
        <p14:creationId xmlns:p14="http://schemas.microsoft.com/office/powerpoint/2010/main" val="1064276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People living in rural and remote Australia receive $850 per capita per year in government health funding</a:t>
            </a:r>
          </a:p>
          <a:p>
            <a:pPr marL="171450" indent="-171450">
              <a:buFont typeface="Arial" panose="020B0604020202020204" pitchFamily="34" charset="0"/>
              <a:buChar char="•"/>
            </a:pPr>
            <a:r>
              <a:rPr lang="en-US" dirty="0"/>
              <a:t>This translates to $6.55b annual shortfall in spending on healthcare for these people (relative to that spent on people in major cities)</a:t>
            </a:r>
          </a:p>
          <a:p>
            <a:pPr marL="171450" indent="-171450">
              <a:buFont typeface="Arial" panose="020B0604020202020204" pitchFamily="34" charset="0"/>
              <a:buChar char="•"/>
            </a:pPr>
            <a:r>
              <a:rPr lang="en-US" dirty="0"/>
              <a:t>This reflects the fact that they receive fewer services than people in cities</a:t>
            </a:r>
          </a:p>
          <a:p>
            <a:pPr marL="171450" indent="-171450">
              <a:buFont typeface="Arial" panose="020B0604020202020204" pitchFamily="34" charset="0"/>
              <a:buChar char="•"/>
            </a:pPr>
            <a:r>
              <a:rPr lang="en-US" dirty="0"/>
              <a:t>Note: Specialist services figures source: </a:t>
            </a:r>
            <a:r>
              <a:rPr lang="en-AU"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AIHW. (2021). </a:t>
            </a:r>
            <a:r>
              <a:rPr lang="en-AU" altLang="en-US" sz="1200" i="1" dirty="0">
                <a:solidFill>
                  <a:srgbClr val="000000"/>
                </a:solidFill>
                <a:latin typeface="Arial" panose="020B0604020202020204" pitchFamily="34" charset="0"/>
                <a:ea typeface="Calibri" panose="020F0502020204030204" pitchFamily="34" charset="0"/>
                <a:cs typeface="Arial" panose="020B0604020202020204" pitchFamily="34" charset="0"/>
              </a:rPr>
              <a:t>Medicare-subsidised GP, allied health and specialist health care across local areas: 2019–20 to 2020–21.</a:t>
            </a:r>
            <a:r>
              <a:rPr lang="en-AU"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171450" indent="-171450">
              <a:buFont typeface="Arial" panose="020B0604020202020204" pitchFamily="34" charset="0"/>
              <a:buChar char="•"/>
            </a:pPr>
            <a:r>
              <a:rPr lang="en-AU" sz="1200" dirty="0">
                <a:solidFill>
                  <a:srgbClr val="000000"/>
                </a:solidFill>
                <a:latin typeface="Arial"/>
                <a:cs typeface="Arial"/>
              </a:rPr>
              <a:t>Note: </a:t>
            </a:r>
            <a:r>
              <a:rPr lang="en-AU" dirty="0">
                <a:solidFill>
                  <a:srgbClr val="000000"/>
                </a:solidFill>
                <a:latin typeface="Arial"/>
                <a:cs typeface="Arial"/>
              </a:rPr>
              <a:t>60% of rural hospitals do not have any FACEMS - Emergency</a:t>
            </a:r>
            <a:r>
              <a:rPr lang="en-AU" sz="1200" dirty="0">
                <a:solidFill>
                  <a:srgbClr val="000000"/>
                </a:solidFill>
                <a:latin typeface="Arial"/>
                <a:cs typeface="Arial"/>
              </a:rPr>
              <a:t> physicians workforce figures source: ACEM Annual Census Report 2021</a:t>
            </a:r>
            <a:endParaRPr lang="en-US" dirty="0">
              <a:latin typeface="Arial"/>
              <a:cs typeface="Arial"/>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A7D6011-A72A-4B98-A563-F1E0DEACB466}" type="slidenum">
              <a:rPr lang="en-AU" smtClean="0"/>
              <a:t>7</a:t>
            </a:fld>
            <a:endParaRPr lang="en-AU"/>
          </a:p>
        </p:txBody>
      </p:sp>
    </p:spTree>
    <p:extLst>
      <p:ext uri="{BB962C8B-B14F-4D97-AF65-F5344CB8AC3E}">
        <p14:creationId xmlns:p14="http://schemas.microsoft.com/office/powerpoint/2010/main" val="1661034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RUTH TO TALK TO</a:t>
            </a:r>
          </a:p>
          <a:p>
            <a:pPr marL="228600" indent="-228600">
              <a:buAutoNum type="arabicPeriod"/>
            </a:pPr>
            <a:endParaRPr lang="en-US" dirty="0">
              <a:cs typeface="Calibri"/>
            </a:endParaRPr>
          </a:p>
          <a:p>
            <a:pPr marL="228600" indent="-228600">
              <a:buAutoNum type="arabicPeriod"/>
            </a:pPr>
            <a:r>
              <a:rPr lang="en-US" dirty="0">
                <a:cs typeface="Calibri"/>
              </a:rPr>
              <a:t>Specialist field created under the National and added to the approved specialties list</a:t>
            </a:r>
          </a:p>
          <a:p>
            <a:pPr marL="228600" indent="-228600">
              <a:buAutoNum type="arabicPeriod"/>
            </a:pPr>
            <a:r>
              <a:rPr lang="en-US" dirty="0">
                <a:cs typeface="Calibri"/>
              </a:rPr>
              <a:t>AMC to accredit Fellowships as qualifications in specialist field (i.e. FACRRM and FRACGP-RG)</a:t>
            </a:r>
            <a:endParaRPr lang="en-US" dirty="0"/>
          </a:p>
          <a:p>
            <a:pPr marL="228600" indent="-228600">
              <a:buAutoNum type="arabicPeriod"/>
            </a:pPr>
            <a:r>
              <a:rPr lang="en-US" dirty="0"/>
              <a:t>RGM is field within GP. Expected doctors with accredited qualification in this field would be both registered as specialist GP and RG</a:t>
            </a:r>
            <a:endParaRPr lang="en-US" dirty="0">
              <a:cs typeface="Calibri"/>
            </a:endParaRPr>
          </a:p>
          <a:p>
            <a:pPr marL="228600" indent="-228600">
              <a:buAutoNum type="arabicPeriod"/>
            </a:pPr>
            <a:r>
              <a:rPr lang="en-US" dirty="0"/>
              <a:t>Doctors awarded approved qualification in the specialist field can apply for specialist registration. This is recorded in the register and they can use the title. </a:t>
            </a:r>
          </a:p>
          <a:p>
            <a:pPr marL="228600" indent="-228600">
              <a:buAutoNum type="arabicPeriod"/>
            </a:pPr>
            <a:endParaRPr lang="en-US" dirty="0">
              <a:cs typeface="Calibri"/>
            </a:endParaRPr>
          </a:p>
          <a:p>
            <a:pPr marL="228600" indent="-228600">
              <a:buAutoNum type="arabicPeriod"/>
            </a:pPr>
            <a:endParaRPr lang="en-US" dirty="0">
              <a:cs typeface="Calibri"/>
            </a:endParaRPr>
          </a:p>
          <a:p>
            <a:pPr marL="228600" indent="-228600">
              <a:buAutoNum type="arabicPeriod"/>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A7D6011-A72A-4B98-A563-F1E0DEACB466}" type="slidenum">
              <a:rPr lang="en-AU" smtClean="0"/>
              <a:t>8</a:t>
            </a:fld>
            <a:endParaRPr lang="en-AU"/>
          </a:p>
        </p:txBody>
      </p:sp>
    </p:spTree>
    <p:extLst>
      <p:ext uri="{BB962C8B-B14F-4D97-AF65-F5344CB8AC3E}">
        <p14:creationId xmlns:p14="http://schemas.microsoft.com/office/powerpoint/2010/main" val="2463904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 </a:t>
            </a:r>
          </a:p>
        </p:txBody>
      </p:sp>
      <p:sp>
        <p:nvSpPr>
          <p:cNvPr id="4" name="Slide Number Placeholder 3"/>
          <p:cNvSpPr>
            <a:spLocks noGrp="1"/>
          </p:cNvSpPr>
          <p:nvPr>
            <p:ph type="sldNum" sz="quarter" idx="5"/>
          </p:nvPr>
        </p:nvSpPr>
        <p:spPr/>
        <p:txBody>
          <a:bodyPr/>
          <a:lstStyle/>
          <a:p>
            <a:fld id="{3A7D6011-A72A-4B98-A563-F1E0DEACB466}" type="slidenum">
              <a:rPr lang="en-AU" smtClean="0"/>
              <a:t>9</a:t>
            </a:fld>
            <a:endParaRPr lang="en-AU"/>
          </a:p>
        </p:txBody>
      </p:sp>
    </p:spTree>
    <p:extLst>
      <p:ext uri="{BB962C8B-B14F-4D97-AF65-F5344CB8AC3E}">
        <p14:creationId xmlns:p14="http://schemas.microsoft.com/office/powerpoint/2010/main" val="2106020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A898F5-2A96-8FFD-A514-3DD3915C56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CC94C73-138E-9255-2002-37E20511CFA4}"/>
              </a:ext>
            </a:extLst>
          </p:cNvPr>
          <p:cNvSpPr txBox="1"/>
          <p:nvPr userDrawn="1"/>
        </p:nvSpPr>
        <p:spPr>
          <a:xfrm>
            <a:off x="2305291" y="2686153"/>
            <a:ext cx="7581418" cy="178664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3100" b="1" i="0" u="none" strike="noStrike" baseline="30000" dirty="0">
                <a:solidFill>
                  <a:schemeClr val="tx2"/>
                </a:solidFill>
                <a:latin typeface="Libre Franklin" pitchFamily="2" charset="0"/>
              </a:rPr>
              <a:t>ACRRM acknowledges Australian Aboriginal People and Torres Strait Islander People as the first ​inhabitants of the nation. We respect the traditional owners of lands across Australia in which our ​members and staff work and live, and pay respect to their Elders past, present and future.</a:t>
            </a:r>
          </a:p>
        </p:txBody>
      </p:sp>
    </p:spTree>
    <p:extLst>
      <p:ext uri="{BB962C8B-B14F-4D97-AF65-F5344CB8AC3E}">
        <p14:creationId xmlns:p14="http://schemas.microsoft.com/office/powerpoint/2010/main" val="3031926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B1FE-6D97-36EA-38B4-F50A933133CA}"/>
              </a:ext>
            </a:extLst>
          </p:cNvPr>
          <p:cNvSpPr>
            <a:spLocks noGrp="1"/>
          </p:cNvSpPr>
          <p:nvPr>
            <p:ph type="title"/>
          </p:nvPr>
        </p:nvSpPr>
        <p:spPr/>
        <p:txBody>
          <a:bodyPr/>
          <a:lstStyle/>
          <a:p>
            <a:r>
              <a:rPr lang="en-US"/>
              <a:t>Click to edit Master title style</a:t>
            </a:r>
            <a:endParaRPr lang="en-AU"/>
          </a:p>
        </p:txBody>
      </p:sp>
      <p:sp>
        <p:nvSpPr>
          <p:cNvPr id="5" name="Text Placeholder 6">
            <a:extLst>
              <a:ext uri="{FF2B5EF4-FFF2-40B4-BE49-F238E27FC236}">
                <a16:creationId xmlns:a16="http://schemas.microsoft.com/office/drawing/2014/main" id="{778D570F-1DC2-AF64-F6B5-89E1AD5A8AC8}"/>
              </a:ext>
            </a:extLst>
          </p:cNvPr>
          <p:cNvSpPr>
            <a:spLocks noGrp="1"/>
          </p:cNvSpPr>
          <p:nvPr>
            <p:ph type="body" sz="quarter" idx="12"/>
          </p:nvPr>
        </p:nvSpPr>
        <p:spPr>
          <a:xfrm>
            <a:off x="8780028" y="2616849"/>
            <a:ext cx="2145339" cy="2947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6">
            <a:extLst>
              <a:ext uri="{FF2B5EF4-FFF2-40B4-BE49-F238E27FC236}">
                <a16:creationId xmlns:a16="http://schemas.microsoft.com/office/drawing/2014/main" id="{71B0EB82-14D6-52A3-B472-B0E45D89020A}"/>
              </a:ext>
            </a:extLst>
          </p:cNvPr>
          <p:cNvSpPr>
            <a:spLocks noGrp="1"/>
          </p:cNvSpPr>
          <p:nvPr>
            <p:ph type="body" sz="quarter" idx="13"/>
          </p:nvPr>
        </p:nvSpPr>
        <p:spPr>
          <a:xfrm>
            <a:off x="6274456" y="2616849"/>
            <a:ext cx="2145339" cy="2947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Text Placeholder 6">
            <a:extLst>
              <a:ext uri="{FF2B5EF4-FFF2-40B4-BE49-F238E27FC236}">
                <a16:creationId xmlns:a16="http://schemas.microsoft.com/office/drawing/2014/main" id="{C9CC5A57-7085-9FD5-EA37-A7A4C8703776}"/>
              </a:ext>
            </a:extLst>
          </p:cNvPr>
          <p:cNvSpPr>
            <a:spLocks noGrp="1"/>
          </p:cNvSpPr>
          <p:nvPr>
            <p:ph type="body" sz="quarter" idx="14"/>
          </p:nvPr>
        </p:nvSpPr>
        <p:spPr>
          <a:xfrm>
            <a:off x="3768884" y="2616849"/>
            <a:ext cx="2145339" cy="2947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ext Placeholder 6">
            <a:extLst>
              <a:ext uri="{FF2B5EF4-FFF2-40B4-BE49-F238E27FC236}">
                <a16:creationId xmlns:a16="http://schemas.microsoft.com/office/drawing/2014/main" id="{0FCBF96C-D653-91CF-357F-B1753811597C}"/>
              </a:ext>
            </a:extLst>
          </p:cNvPr>
          <p:cNvSpPr>
            <a:spLocks noGrp="1"/>
          </p:cNvSpPr>
          <p:nvPr>
            <p:ph type="body" sz="quarter" idx="15"/>
          </p:nvPr>
        </p:nvSpPr>
        <p:spPr>
          <a:xfrm>
            <a:off x="1263316" y="2616849"/>
            <a:ext cx="2145339" cy="2947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20078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B1FE-6D97-36EA-38B4-F50A933133CA}"/>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5778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Feature text">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279C8BE6-74BB-427F-6F6E-EF4B10D675AD}"/>
              </a:ext>
            </a:extLst>
          </p:cNvPr>
          <p:cNvSpPr>
            <a:spLocks noGrp="1"/>
          </p:cNvSpPr>
          <p:nvPr>
            <p:ph type="body" sz="quarter" idx="13"/>
          </p:nvPr>
        </p:nvSpPr>
        <p:spPr>
          <a:xfrm>
            <a:off x="1263316" y="1524000"/>
            <a:ext cx="7649036" cy="4040585"/>
          </a:xfrm>
        </p:spPr>
        <p:txBody>
          <a:bodyPr anchor="ctr">
            <a:normAutofit/>
          </a:bodyPr>
          <a:lstStyle>
            <a:lvl1pPr>
              <a:defRPr sz="26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807810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_Feature text with head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528F7-57E5-CEAD-33C5-BCCF52A45EB5}"/>
              </a:ext>
            </a:extLst>
          </p:cNvPr>
          <p:cNvSpPr/>
          <p:nvPr userDrawn="1"/>
        </p:nvSpPr>
        <p:spPr>
          <a:xfrm>
            <a:off x="0" y="1524001"/>
            <a:ext cx="4893733" cy="40405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1DA1B1FE-6D97-36EA-38B4-F50A933133CA}"/>
              </a:ext>
            </a:extLst>
          </p:cNvPr>
          <p:cNvSpPr>
            <a:spLocks noGrp="1"/>
          </p:cNvSpPr>
          <p:nvPr>
            <p:ph type="title"/>
          </p:nvPr>
        </p:nvSpPr>
        <p:spPr>
          <a:xfrm>
            <a:off x="1263316" y="1896533"/>
            <a:ext cx="3207084" cy="3234268"/>
          </a:xfrm>
        </p:spPr>
        <p:txBody>
          <a:bodyPr anchor="ctr"/>
          <a:lstStyle>
            <a:lvl1pPr>
              <a:lnSpc>
                <a:spcPct val="100000"/>
              </a:lnSpc>
              <a:defRPr>
                <a:solidFill>
                  <a:schemeClr val="bg2"/>
                </a:solidFill>
              </a:defRPr>
            </a:lvl1pPr>
          </a:lstStyle>
          <a:p>
            <a:r>
              <a:rPr lang="en-US"/>
              <a:t>Click to edit Master title style</a:t>
            </a:r>
            <a:endParaRPr lang="en-AU"/>
          </a:p>
        </p:txBody>
      </p:sp>
      <p:sp>
        <p:nvSpPr>
          <p:cNvPr id="9" name="Text Placeholder 6">
            <a:extLst>
              <a:ext uri="{FF2B5EF4-FFF2-40B4-BE49-F238E27FC236}">
                <a16:creationId xmlns:a16="http://schemas.microsoft.com/office/drawing/2014/main" id="{279C8BE6-74BB-427F-6F6E-EF4B10D675AD}"/>
              </a:ext>
            </a:extLst>
          </p:cNvPr>
          <p:cNvSpPr>
            <a:spLocks noGrp="1"/>
          </p:cNvSpPr>
          <p:nvPr>
            <p:ph type="body" sz="quarter" idx="13"/>
          </p:nvPr>
        </p:nvSpPr>
        <p:spPr>
          <a:xfrm>
            <a:off x="5283201" y="1524000"/>
            <a:ext cx="5642168" cy="4040585"/>
          </a:xfrm>
        </p:spPr>
        <p:txBody>
          <a:bodyPr anchor="ctr">
            <a:normAutofit/>
          </a:bodyPr>
          <a:lstStyle>
            <a:lvl1pPr>
              <a:defRPr sz="26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824448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B1FE-6D97-36EA-38B4-F50A933133CA}"/>
              </a:ext>
            </a:extLst>
          </p:cNvPr>
          <p:cNvSpPr>
            <a:spLocks noGrp="1"/>
          </p:cNvSpPr>
          <p:nvPr>
            <p:ph type="title"/>
          </p:nvPr>
        </p:nvSpPr>
        <p:spPr>
          <a:xfrm>
            <a:off x="1263316" y="1597015"/>
            <a:ext cx="4651198" cy="410117"/>
          </a:xfrm>
        </p:spPr>
        <p:txBody>
          <a:bodyPr/>
          <a:lstStyle/>
          <a:p>
            <a:r>
              <a:rPr lang="en-US"/>
              <a:t>Click to edit Master title style</a:t>
            </a:r>
            <a:endParaRPr lang="en-AU" dirty="0"/>
          </a:p>
        </p:txBody>
      </p:sp>
      <p:sp>
        <p:nvSpPr>
          <p:cNvPr id="10" name="Picture Placeholder 9">
            <a:extLst>
              <a:ext uri="{FF2B5EF4-FFF2-40B4-BE49-F238E27FC236}">
                <a16:creationId xmlns:a16="http://schemas.microsoft.com/office/drawing/2014/main" id="{8844ECD4-E823-8F6A-8C04-31E8335137CC}"/>
              </a:ext>
            </a:extLst>
          </p:cNvPr>
          <p:cNvSpPr>
            <a:spLocks noGrp="1"/>
          </p:cNvSpPr>
          <p:nvPr>
            <p:ph type="pic" sz="quarter" idx="10"/>
          </p:nvPr>
        </p:nvSpPr>
        <p:spPr>
          <a:xfrm>
            <a:off x="6273477" y="1529283"/>
            <a:ext cx="2227055" cy="4035303"/>
          </a:xfrm>
          <a:solidFill>
            <a:schemeClr val="bg1">
              <a:lumMod val="95000"/>
            </a:schemeClr>
          </a:solidFill>
        </p:spPr>
        <p:txBody>
          <a:bodyPr/>
          <a:lstStyle/>
          <a:p>
            <a:r>
              <a:rPr lang="en-US"/>
              <a:t>Click icon to add picture</a:t>
            </a:r>
            <a:endParaRPr lang="en-AU"/>
          </a:p>
        </p:txBody>
      </p:sp>
      <p:sp>
        <p:nvSpPr>
          <p:cNvPr id="11" name="Picture Placeholder 9">
            <a:extLst>
              <a:ext uri="{FF2B5EF4-FFF2-40B4-BE49-F238E27FC236}">
                <a16:creationId xmlns:a16="http://schemas.microsoft.com/office/drawing/2014/main" id="{9D31AC36-7D8F-A6F5-095A-8C596070ACDA}"/>
              </a:ext>
            </a:extLst>
          </p:cNvPr>
          <p:cNvSpPr>
            <a:spLocks noGrp="1"/>
          </p:cNvSpPr>
          <p:nvPr>
            <p:ph type="pic" sz="quarter" idx="11"/>
          </p:nvPr>
        </p:nvSpPr>
        <p:spPr>
          <a:xfrm>
            <a:off x="8698311" y="1529283"/>
            <a:ext cx="2227055" cy="4035303"/>
          </a:xfrm>
          <a:solidFill>
            <a:schemeClr val="bg1">
              <a:lumMod val="95000"/>
            </a:schemeClr>
          </a:solidFill>
        </p:spPr>
        <p:txBody>
          <a:bodyPr/>
          <a:lstStyle/>
          <a:p>
            <a:r>
              <a:rPr lang="en-US"/>
              <a:t>Click icon to add picture</a:t>
            </a:r>
            <a:endParaRPr lang="en-AU"/>
          </a:p>
        </p:txBody>
      </p:sp>
      <p:sp>
        <p:nvSpPr>
          <p:cNvPr id="12" name="Text Placeholder 6">
            <a:extLst>
              <a:ext uri="{FF2B5EF4-FFF2-40B4-BE49-F238E27FC236}">
                <a16:creationId xmlns:a16="http://schemas.microsoft.com/office/drawing/2014/main" id="{B022B6B7-B03F-5695-65A2-C245305D0A79}"/>
              </a:ext>
            </a:extLst>
          </p:cNvPr>
          <p:cNvSpPr>
            <a:spLocks noGrp="1"/>
          </p:cNvSpPr>
          <p:nvPr>
            <p:ph type="body" sz="quarter" idx="12"/>
          </p:nvPr>
        </p:nvSpPr>
        <p:spPr>
          <a:xfrm>
            <a:off x="1263317" y="2616849"/>
            <a:ext cx="4651198" cy="2947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80965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B1FE-6D97-36EA-38B4-F50A933133CA}"/>
              </a:ext>
            </a:extLst>
          </p:cNvPr>
          <p:cNvSpPr>
            <a:spLocks noGrp="1"/>
          </p:cNvSpPr>
          <p:nvPr>
            <p:ph type="title"/>
          </p:nvPr>
        </p:nvSpPr>
        <p:spPr>
          <a:xfrm>
            <a:off x="1263316" y="1597015"/>
            <a:ext cx="4651198" cy="410117"/>
          </a:xfrm>
        </p:spPr>
        <p:txBody>
          <a:bodyPr/>
          <a:lstStyle/>
          <a:p>
            <a:r>
              <a:rPr lang="en-US"/>
              <a:t>Click to edit Master title style</a:t>
            </a:r>
            <a:endParaRPr lang="en-AU" dirty="0"/>
          </a:p>
        </p:txBody>
      </p:sp>
      <p:sp>
        <p:nvSpPr>
          <p:cNvPr id="10" name="Picture Placeholder 9">
            <a:extLst>
              <a:ext uri="{FF2B5EF4-FFF2-40B4-BE49-F238E27FC236}">
                <a16:creationId xmlns:a16="http://schemas.microsoft.com/office/drawing/2014/main" id="{8844ECD4-E823-8F6A-8C04-31E8335137CC}"/>
              </a:ext>
            </a:extLst>
          </p:cNvPr>
          <p:cNvSpPr>
            <a:spLocks noGrp="1"/>
          </p:cNvSpPr>
          <p:nvPr>
            <p:ph type="pic" sz="quarter" idx="10"/>
          </p:nvPr>
        </p:nvSpPr>
        <p:spPr>
          <a:xfrm>
            <a:off x="6273477" y="1529283"/>
            <a:ext cx="2227055" cy="1918762"/>
          </a:xfrm>
          <a:solidFill>
            <a:schemeClr val="bg1">
              <a:lumMod val="95000"/>
            </a:schemeClr>
          </a:solidFill>
        </p:spPr>
        <p:txBody>
          <a:bodyPr/>
          <a:lstStyle/>
          <a:p>
            <a:r>
              <a:rPr lang="en-US"/>
              <a:t>Click icon to add picture</a:t>
            </a:r>
            <a:endParaRPr lang="en-AU"/>
          </a:p>
        </p:txBody>
      </p:sp>
      <p:sp>
        <p:nvSpPr>
          <p:cNvPr id="11" name="Picture Placeholder 9">
            <a:extLst>
              <a:ext uri="{FF2B5EF4-FFF2-40B4-BE49-F238E27FC236}">
                <a16:creationId xmlns:a16="http://schemas.microsoft.com/office/drawing/2014/main" id="{9D31AC36-7D8F-A6F5-095A-8C596070ACDA}"/>
              </a:ext>
            </a:extLst>
          </p:cNvPr>
          <p:cNvSpPr>
            <a:spLocks noGrp="1"/>
          </p:cNvSpPr>
          <p:nvPr>
            <p:ph type="pic" sz="quarter" idx="11"/>
          </p:nvPr>
        </p:nvSpPr>
        <p:spPr>
          <a:xfrm>
            <a:off x="8698311" y="1529283"/>
            <a:ext cx="2227055" cy="1918762"/>
          </a:xfrm>
          <a:solidFill>
            <a:schemeClr val="bg1">
              <a:lumMod val="95000"/>
            </a:schemeClr>
          </a:solidFill>
        </p:spPr>
        <p:txBody>
          <a:bodyPr/>
          <a:lstStyle/>
          <a:p>
            <a:r>
              <a:rPr lang="en-US"/>
              <a:t>Click icon to add picture</a:t>
            </a:r>
            <a:endParaRPr lang="en-AU"/>
          </a:p>
        </p:txBody>
      </p:sp>
      <p:sp>
        <p:nvSpPr>
          <p:cNvPr id="6" name="Picture Placeholder 9">
            <a:extLst>
              <a:ext uri="{FF2B5EF4-FFF2-40B4-BE49-F238E27FC236}">
                <a16:creationId xmlns:a16="http://schemas.microsoft.com/office/drawing/2014/main" id="{4D752FB7-3014-581D-8444-069A30C5FC46}"/>
              </a:ext>
            </a:extLst>
          </p:cNvPr>
          <p:cNvSpPr>
            <a:spLocks noGrp="1"/>
          </p:cNvSpPr>
          <p:nvPr>
            <p:ph type="pic" sz="quarter" idx="12"/>
          </p:nvPr>
        </p:nvSpPr>
        <p:spPr>
          <a:xfrm>
            <a:off x="6273477" y="3645825"/>
            <a:ext cx="2227055" cy="1918762"/>
          </a:xfrm>
          <a:solidFill>
            <a:schemeClr val="bg1">
              <a:lumMod val="95000"/>
            </a:schemeClr>
          </a:solidFill>
        </p:spPr>
        <p:txBody>
          <a:bodyPr/>
          <a:lstStyle/>
          <a:p>
            <a:r>
              <a:rPr lang="en-US"/>
              <a:t>Click icon to add picture</a:t>
            </a:r>
            <a:endParaRPr lang="en-AU"/>
          </a:p>
        </p:txBody>
      </p:sp>
      <p:sp>
        <p:nvSpPr>
          <p:cNvPr id="7" name="Picture Placeholder 9">
            <a:extLst>
              <a:ext uri="{FF2B5EF4-FFF2-40B4-BE49-F238E27FC236}">
                <a16:creationId xmlns:a16="http://schemas.microsoft.com/office/drawing/2014/main" id="{BCC70C7C-4A95-F440-CECD-EE33E3476033}"/>
              </a:ext>
            </a:extLst>
          </p:cNvPr>
          <p:cNvSpPr>
            <a:spLocks noGrp="1"/>
          </p:cNvSpPr>
          <p:nvPr>
            <p:ph type="pic" sz="quarter" idx="13"/>
          </p:nvPr>
        </p:nvSpPr>
        <p:spPr>
          <a:xfrm>
            <a:off x="8698311" y="3645825"/>
            <a:ext cx="2227055" cy="1918762"/>
          </a:xfrm>
          <a:solidFill>
            <a:schemeClr val="bg1">
              <a:lumMod val="95000"/>
            </a:schemeClr>
          </a:solidFill>
        </p:spPr>
        <p:txBody>
          <a:bodyPr/>
          <a:lstStyle/>
          <a:p>
            <a:r>
              <a:rPr lang="en-US"/>
              <a:t>Click icon to add picture</a:t>
            </a:r>
            <a:endParaRPr lang="en-AU"/>
          </a:p>
        </p:txBody>
      </p:sp>
      <p:sp>
        <p:nvSpPr>
          <p:cNvPr id="9" name="Text Placeholder 6">
            <a:extLst>
              <a:ext uri="{FF2B5EF4-FFF2-40B4-BE49-F238E27FC236}">
                <a16:creationId xmlns:a16="http://schemas.microsoft.com/office/drawing/2014/main" id="{C3A5BA86-24EA-FAC2-BD5C-6E4E4F60F12E}"/>
              </a:ext>
            </a:extLst>
          </p:cNvPr>
          <p:cNvSpPr>
            <a:spLocks noGrp="1"/>
          </p:cNvSpPr>
          <p:nvPr>
            <p:ph type="body" sz="quarter" idx="14"/>
          </p:nvPr>
        </p:nvSpPr>
        <p:spPr>
          <a:xfrm>
            <a:off x="1263317" y="2616849"/>
            <a:ext cx="4651198" cy="2947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043225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B1FE-6D97-36EA-38B4-F50A933133CA}"/>
              </a:ext>
            </a:extLst>
          </p:cNvPr>
          <p:cNvSpPr>
            <a:spLocks noGrp="1"/>
          </p:cNvSpPr>
          <p:nvPr>
            <p:ph type="title"/>
          </p:nvPr>
        </p:nvSpPr>
        <p:spPr>
          <a:xfrm>
            <a:off x="1263316" y="1597015"/>
            <a:ext cx="2227055" cy="3967571"/>
          </a:xfrm>
        </p:spPr>
        <p:txBody>
          <a:bodyPr/>
          <a:lstStyle/>
          <a:p>
            <a:r>
              <a:rPr lang="en-US"/>
              <a:t>Click to edit Master title style</a:t>
            </a:r>
            <a:endParaRPr lang="en-AU" dirty="0"/>
          </a:p>
        </p:txBody>
      </p:sp>
      <p:sp>
        <p:nvSpPr>
          <p:cNvPr id="10" name="Picture Placeholder 9">
            <a:extLst>
              <a:ext uri="{FF2B5EF4-FFF2-40B4-BE49-F238E27FC236}">
                <a16:creationId xmlns:a16="http://schemas.microsoft.com/office/drawing/2014/main" id="{8844ECD4-E823-8F6A-8C04-31E8335137CC}"/>
              </a:ext>
            </a:extLst>
          </p:cNvPr>
          <p:cNvSpPr>
            <a:spLocks noGrp="1"/>
          </p:cNvSpPr>
          <p:nvPr>
            <p:ph type="pic" sz="quarter" idx="10"/>
          </p:nvPr>
        </p:nvSpPr>
        <p:spPr>
          <a:xfrm>
            <a:off x="3851961" y="1529283"/>
            <a:ext cx="2227055" cy="4035303"/>
          </a:xfrm>
          <a:solidFill>
            <a:schemeClr val="bg1">
              <a:lumMod val="95000"/>
            </a:schemeClr>
          </a:solidFill>
        </p:spPr>
        <p:txBody>
          <a:bodyPr/>
          <a:lstStyle/>
          <a:p>
            <a:r>
              <a:rPr lang="en-US"/>
              <a:t>Click icon to add picture</a:t>
            </a:r>
            <a:endParaRPr lang="en-AU"/>
          </a:p>
        </p:txBody>
      </p:sp>
      <p:sp>
        <p:nvSpPr>
          <p:cNvPr id="11" name="Picture Placeholder 9">
            <a:extLst>
              <a:ext uri="{FF2B5EF4-FFF2-40B4-BE49-F238E27FC236}">
                <a16:creationId xmlns:a16="http://schemas.microsoft.com/office/drawing/2014/main" id="{9D31AC36-7D8F-A6F5-095A-8C596070ACDA}"/>
              </a:ext>
            </a:extLst>
          </p:cNvPr>
          <p:cNvSpPr>
            <a:spLocks noGrp="1"/>
          </p:cNvSpPr>
          <p:nvPr>
            <p:ph type="pic" sz="quarter" idx="11"/>
          </p:nvPr>
        </p:nvSpPr>
        <p:spPr>
          <a:xfrm>
            <a:off x="6276795" y="1529283"/>
            <a:ext cx="2227055" cy="4035303"/>
          </a:xfrm>
          <a:solidFill>
            <a:schemeClr val="bg1">
              <a:lumMod val="95000"/>
            </a:schemeClr>
          </a:solidFill>
        </p:spPr>
        <p:txBody>
          <a:bodyPr/>
          <a:lstStyle/>
          <a:p>
            <a:r>
              <a:rPr lang="en-US"/>
              <a:t>Click icon to add picture</a:t>
            </a:r>
            <a:endParaRPr lang="en-AU"/>
          </a:p>
        </p:txBody>
      </p:sp>
      <p:sp>
        <p:nvSpPr>
          <p:cNvPr id="6" name="Picture Placeholder 9">
            <a:extLst>
              <a:ext uri="{FF2B5EF4-FFF2-40B4-BE49-F238E27FC236}">
                <a16:creationId xmlns:a16="http://schemas.microsoft.com/office/drawing/2014/main" id="{6F0E024C-B6D3-EA9F-DF8B-2CFA4FF73279}"/>
              </a:ext>
            </a:extLst>
          </p:cNvPr>
          <p:cNvSpPr>
            <a:spLocks noGrp="1"/>
          </p:cNvSpPr>
          <p:nvPr>
            <p:ph type="pic" sz="quarter" idx="12"/>
          </p:nvPr>
        </p:nvSpPr>
        <p:spPr>
          <a:xfrm>
            <a:off x="8701629" y="1529283"/>
            <a:ext cx="2227055" cy="4035303"/>
          </a:xfrm>
          <a:solidFill>
            <a:schemeClr val="bg1">
              <a:lumMod val="95000"/>
            </a:schemeClr>
          </a:solidFill>
        </p:spPr>
        <p:txBody>
          <a:bodyPr/>
          <a:lstStyle/>
          <a:p>
            <a:r>
              <a:rPr lang="en-US"/>
              <a:t>Click icon to add picture</a:t>
            </a:r>
            <a:endParaRPr lang="en-AU"/>
          </a:p>
        </p:txBody>
      </p:sp>
    </p:spTree>
    <p:extLst>
      <p:ext uri="{BB962C8B-B14F-4D97-AF65-F5344CB8AC3E}">
        <p14:creationId xmlns:p14="http://schemas.microsoft.com/office/powerpoint/2010/main" val="3912016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1 Image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B1FE-6D97-36EA-38B4-F50A933133CA}"/>
              </a:ext>
            </a:extLst>
          </p:cNvPr>
          <p:cNvSpPr>
            <a:spLocks noGrp="1"/>
          </p:cNvSpPr>
          <p:nvPr>
            <p:ph type="title"/>
          </p:nvPr>
        </p:nvSpPr>
        <p:spPr>
          <a:xfrm>
            <a:off x="1263316" y="1597015"/>
            <a:ext cx="5636248" cy="410117"/>
          </a:xfrm>
        </p:spPr>
        <p:txBody>
          <a:bodyPr/>
          <a:lstStyle/>
          <a:p>
            <a:r>
              <a:rPr lang="en-US"/>
              <a:t>Click to edit Master title style</a:t>
            </a:r>
            <a:endParaRPr lang="en-AU" dirty="0"/>
          </a:p>
        </p:txBody>
      </p:sp>
      <p:sp>
        <p:nvSpPr>
          <p:cNvPr id="11" name="Picture Placeholder 9">
            <a:extLst>
              <a:ext uri="{FF2B5EF4-FFF2-40B4-BE49-F238E27FC236}">
                <a16:creationId xmlns:a16="http://schemas.microsoft.com/office/drawing/2014/main" id="{9D31AC36-7D8F-A6F5-095A-8C596070ACDA}"/>
              </a:ext>
            </a:extLst>
          </p:cNvPr>
          <p:cNvSpPr>
            <a:spLocks noGrp="1"/>
          </p:cNvSpPr>
          <p:nvPr>
            <p:ph type="pic" sz="quarter" idx="11"/>
          </p:nvPr>
        </p:nvSpPr>
        <p:spPr>
          <a:xfrm>
            <a:off x="7315199" y="1529283"/>
            <a:ext cx="4876801" cy="4035303"/>
          </a:xfrm>
          <a:solidFill>
            <a:schemeClr val="bg1">
              <a:lumMod val="95000"/>
            </a:schemeClr>
          </a:solidFill>
        </p:spPr>
        <p:txBody>
          <a:bodyPr/>
          <a:lstStyle/>
          <a:p>
            <a:r>
              <a:rPr lang="en-US"/>
              <a:t>Click icon to add picture</a:t>
            </a:r>
            <a:endParaRPr lang="en-AU"/>
          </a:p>
        </p:txBody>
      </p:sp>
      <p:sp>
        <p:nvSpPr>
          <p:cNvPr id="6" name="Text Placeholder 6">
            <a:extLst>
              <a:ext uri="{FF2B5EF4-FFF2-40B4-BE49-F238E27FC236}">
                <a16:creationId xmlns:a16="http://schemas.microsoft.com/office/drawing/2014/main" id="{25BFDA25-F7F7-37D3-119B-3D5B3BF9030F}"/>
              </a:ext>
            </a:extLst>
          </p:cNvPr>
          <p:cNvSpPr>
            <a:spLocks noGrp="1"/>
          </p:cNvSpPr>
          <p:nvPr>
            <p:ph type="body" sz="quarter" idx="12"/>
          </p:nvPr>
        </p:nvSpPr>
        <p:spPr>
          <a:xfrm>
            <a:off x="1263316" y="2616849"/>
            <a:ext cx="5636247" cy="2947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ext Placeholder 4">
            <a:extLst>
              <a:ext uri="{FF2B5EF4-FFF2-40B4-BE49-F238E27FC236}">
                <a16:creationId xmlns:a16="http://schemas.microsoft.com/office/drawing/2014/main" id="{99F106F4-AB04-8A3A-F441-515C5064E027}"/>
              </a:ext>
            </a:extLst>
          </p:cNvPr>
          <p:cNvSpPr>
            <a:spLocks noGrp="1"/>
          </p:cNvSpPr>
          <p:nvPr>
            <p:ph type="body" sz="quarter" idx="13" hasCustomPrompt="1"/>
          </p:nvPr>
        </p:nvSpPr>
        <p:spPr>
          <a:xfrm>
            <a:off x="7315199" y="5564585"/>
            <a:ext cx="2682875" cy="323850"/>
          </a:xfrm>
        </p:spPr>
        <p:txBody>
          <a:bodyPr tIns="72000">
            <a:normAutofit/>
          </a:bodyPr>
          <a:lstStyle>
            <a:lvl1pPr>
              <a:defRPr sz="1050" b="0"/>
            </a:lvl1pPr>
          </a:lstStyle>
          <a:p>
            <a:pPr lvl="0"/>
            <a:r>
              <a:rPr lang="en-US" dirty="0"/>
              <a:t>Name / caption</a:t>
            </a:r>
            <a:endParaRPr lang="en-AU" dirty="0"/>
          </a:p>
        </p:txBody>
      </p:sp>
    </p:spTree>
    <p:extLst>
      <p:ext uri="{BB962C8B-B14F-4D97-AF65-F5344CB8AC3E}">
        <p14:creationId xmlns:p14="http://schemas.microsoft.com/office/powerpoint/2010/main" val="1126536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1 Image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B1FE-6D97-36EA-38B4-F50A933133CA}"/>
              </a:ext>
            </a:extLst>
          </p:cNvPr>
          <p:cNvSpPr>
            <a:spLocks noGrp="1"/>
          </p:cNvSpPr>
          <p:nvPr>
            <p:ph type="title"/>
          </p:nvPr>
        </p:nvSpPr>
        <p:spPr>
          <a:xfrm>
            <a:off x="1263316" y="1597015"/>
            <a:ext cx="3613487" cy="917585"/>
          </a:xfrm>
        </p:spPr>
        <p:txBody>
          <a:bodyPr/>
          <a:lstStyle/>
          <a:p>
            <a:r>
              <a:rPr lang="en-US"/>
              <a:t>Click to edit Master title style</a:t>
            </a:r>
            <a:endParaRPr lang="en-AU" dirty="0"/>
          </a:p>
        </p:txBody>
      </p:sp>
      <p:sp>
        <p:nvSpPr>
          <p:cNvPr id="11" name="Picture Placeholder 9">
            <a:extLst>
              <a:ext uri="{FF2B5EF4-FFF2-40B4-BE49-F238E27FC236}">
                <a16:creationId xmlns:a16="http://schemas.microsoft.com/office/drawing/2014/main" id="{9D31AC36-7D8F-A6F5-095A-8C596070ACDA}"/>
              </a:ext>
            </a:extLst>
          </p:cNvPr>
          <p:cNvSpPr>
            <a:spLocks noGrp="1"/>
          </p:cNvSpPr>
          <p:nvPr>
            <p:ph type="pic" sz="quarter" idx="11"/>
          </p:nvPr>
        </p:nvSpPr>
        <p:spPr>
          <a:xfrm>
            <a:off x="5278583" y="1529283"/>
            <a:ext cx="6913418" cy="4035303"/>
          </a:xfrm>
          <a:solidFill>
            <a:schemeClr val="bg1">
              <a:lumMod val="95000"/>
            </a:schemeClr>
          </a:solidFill>
        </p:spPr>
        <p:txBody>
          <a:bodyPr/>
          <a:lstStyle/>
          <a:p>
            <a:r>
              <a:rPr lang="en-US"/>
              <a:t>Click icon to add picture</a:t>
            </a:r>
            <a:endParaRPr lang="en-AU"/>
          </a:p>
        </p:txBody>
      </p:sp>
      <p:sp>
        <p:nvSpPr>
          <p:cNvPr id="8" name="Text Placeholder 6">
            <a:extLst>
              <a:ext uri="{FF2B5EF4-FFF2-40B4-BE49-F238E27FC236}">
                <a16:creationId xmlns:a16="http://schemas.microsoft.com/office/drawing/2014/main" id="{7D85B3CE-9B1D-D4A2-1AFD-E8DB76277E8A}"/>
              </a:ext>
            </a:extLst>
          </p:cNvPr>
          <p:cNvSpPr>
            <a:spLocks noGrp="1"/>
          </p:cNvSpPr>
          <p:nvPr>
            <p:ph type="body" sz="quarter" idx="12"/>
          </p:nvPr>
        </p:nvSpPr>
        <p:spPr>
          <a:xfrm>
            <a:off x="1263316" y="3124315"/>
            <a:ext cx="3613485" cy="24402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ext Placeholder 4">
            <a:extLst>
              <a:ext uri="{FF2B5EF4-FFF2-40B4-BE49-F238E27FC236}">
                <a16:creationId xmlns:a16="http://schemas.microsoft.com/office/drawing/2014/main" id="{5F90AF77-F63E-2AC8-C2F0-695F09D24B7E}"/>
              </a:ext>
            </a:extLst>
          </p:cNvPr>
          <p:cNvSpPr>
            <a:spLocks noGrp="1"/>
          </p:cNvSpPr>
          <p:nvPr>
            <p:ph type="body" sz="quarter" idx="13" hasCustomPrompt="1"/>
          </p:nvPr>
        </p:nvSpPr>
        <p:spPr>
          <a:xfrm>
            <a:off x="5278582" y="5564585"/>
            <a:ext cx="4407286" cy="323850"/>
          </a:xfrm>
        </p:spPr>
        <p:txBody>
          <a:bodyPr tIns="72000">
            <a:normAutofit/>
          </a:bodyPr>
          <a:lstStyle>
            <a:lvl1pPr>
              <a:defRPr sz="1050" b="0"/>
            </a:lvl1pPr>
          </a:lstStyle>
          <a:p>
            <a:pPr marL="0" marR="0" lvl="0" indent="0" algn="l" defTabSz="914400" rtl="0" eaLnBrk="1" fontAlgn="auto" latinLnBrk="0" hangingPunct="1">
              <a:lnSpc>
                <a:spcPct val="100000"/>
              </a:lnSpc>
              <a:spcBef>
                <a:spcPts val="800"/>
              </a:spcBef>
              <a:spcAft>
                <a:spcPts val="800"/>
              </a:spcAft>
              <a:buClrTx/>
              <a:buSzTx/>
              <a:buFont typeface="Arial" panose="020B0604020202020204" pitchFamily="34" charset="0"/>
              <a:buNone/>
              <a:tabLst/>
              <a:defRPr/>
            </a:pPr>
            <a:r>
              <a:rPr lang="en-US" dirty="0"/>
              <a:t>Name / caption</a:t>
            </a:r>
            <a:endParaRPr lang="en-AU" dirty="0"/>
          </a:p>
        </p:txBody>
      </p:sp>
    </p:spTree>
    <p:extLst>
      <p:ext uri="{BB962C8B-B14F-4D97-AF65-F5344CB8AC3E}">
        <p14:creationId xmlns:p14="http://schemas.microsoft.com/office/powerpoint/2010/main" val="2330779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 1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B1FE-6D97-36EA-38B4-F50A933133CA}"/>
              </a:ext>
            </a:extLst>
          </p:cNvPr>
          <p:cNvSpPr>
            <a:spLocks noGrp="1"/>
          </p:cNvSpPr>
          <p:nvPr>
            <p:ph type="title"/>
          </p:nvPr>
        </p:nvSpPr>
        <p:spPr>
          <a:xfrm>
            <a:off x="1263316" y="1597015"/>
            <a:ext cx="2227055" cy="3967571"/>
          </a:xfrm>
        </p:spPr>
        <p:txBody>
          <a:bodyPr/>
          <a:lstStyle/>
          <a:p>
            <a:r>
              <a:rPr lang="en-US"/>
              <a:t>Click to edit Master title style</a:t>
            </a:r>
            <a:endParaRPr lang="en-AU" dirty="0"/>
          </a:p>
        </p:txBody>
      </p:sp>
      <p:sp>
        <p:nvSpPr>
          <p:cNvPr id="10" name="Picture Placeholder 9">
            <a:extLst>
              <a:ext uri="{FF2B5EF4-FFF2-40B4-BE49-F238E27FC236}">
                <a16:creationId xmlns:a16="http://schemas.microsoft.com/office/drawing/2014/main" id="{8844ECD4-E823-8F6A-8C04-31E8335137CC}"/>
              </a:ext>
            </a:extLst>
          </p:cNvPr>
          <p:cNvSpPr>
            <a:spLocks noGrp="1"/>
          </p:cNvSpPr>
          <p:nvPr>
            <p:ph type="pic" sz="quarter" idx="10"/>
          </p:nvPr>
        </p:nvSpPr>
        <p:spPr>
          <a:xfrm>
            <a:off x="3851961" y="1529283"/>
            <a:ext cx="8340039" cy="4035303"/>
          </a:xfrm>
          <a:solidFill>
            <a:schemeClr val="bg1">
              <a:lumMod val="95000"/>
            </a:schemeClr>
          </a:solidFill>
        </p:spPr>
        <p:txBody>
          <a:bodyPr/>
          <a:lstStyle/>
          <a:p>
            <a:r>
              <a:rPr lang="en-US"/>
              <a:t>Click icon to add picture</a:t>
            </a:r>
            <a:endParaRPr lang="en-AU"/>
          </a:p>
        </p:txBody>
      </p:sp>
      <p:sp>
        <p:nvSpPr>
          <p:cNvPr id="3" name="Text Placeholder 4">
            <a:extLst>
              <a:ext uri="{FF2B5EF4-FFF2-40B4-BE49-F238E27FC236}">
                <a16:creationId xmlns:a16="http://schemas.microsoft.com/office/drawing/2014/main" id="{20FDD35B-1C03-6A80-7488-C6E123146982}"/>
              </a:ext>
            </a:extLst>
          </p:cNvPr>
          <p:cNvSpPr>
            <a:spLocks noGrp="1"/>
          </p:cNvSpPr>
          <p:nvPr>
            <p:ph type="body" sz="quarter" idx="13" hasCustomPrompt="1"/>
          </p:nvPr>
        </p:nvSpPr>
        <p:spPr>
          <a:xfrm>
            <a:off x="3851961" y="5564585"/>
            <a:ext cx="5833907" cy="323850"/>
          </a:xfrm>
        </p:spPr>
        <p:txBody>
          <a:bodyPr tIns="72000">
            <a:normAutofit/>
          </a:bodyPr>
          <a:lstStyle>
            <a:lvl1pPr>
              <a:defRPr sz="1050" b="0"/>
            </a:lvl1pPr>
          </a:lstStyle>
          <a:p>
            <a:pPr marL="0" marR="0" lvl="0" indent="0" algn="l" defTabSz="914400" rtl="0" eaLnBrk="1" fontAlgn="auto" latinLnBrk="0" hangingPunct="1">
              <a:lnSpc>
                <a:spcPct val="100000"/>
              </a:lnSpc>
              <a:spcBef>
                <a:spcPts val="800"/>
              </a:spcBef>
              <a:spcAft>
                <a:spcPts val="800"/>
              </a:spcAft>
              <a:buClrTx/>
              <a:buSzTx/>
              <a:buFont typeface="Arial" panose="020B0604020202020204" pitchFamily="34" charset="0"/>
              <a:buNone/>
              <a:tabLst/>
              <a:defRPr/>
            </a:pPr>
            <a:r>
              <a:rPr lang="en-US" dirty="0"/>
              <a:t>Name / caption</a:t>
            </a:r>
            <a:endParaRPr lang="en-AU" dirty="0"/>
          </a:p>
        </p:txBody>
      </p:sp>
    </p:spTree>
    <p:extLst>
      <p:ext uri="{BB962C8B-B14F-4D97-AF65-F5344CB8AC3E}">
        <p14:creationId xmlns:p14="http://schemas.microsoft.com/office/powerpoint/2010/main" val="236034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General Green">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3187A2-5D68-8BBD-17EC-FCE5200E5D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07"/>
            <a:ext cx="12191999" cy="6857786"/>
          </a:xfrm>
          <a:prstGeom prst="rect">
            <a:avLst/>
          </a:prstGeom>
        </p:spPr>
      </p:pic>
      <p:sp>
        <p:nvSpPr>
          <p:cNvPr id="3" name="Subtitle 2">
            <a:extLst>
              <a:ext uri="{FF2B5EF4-FFF2-40B4-BE49-F238E27FC236}">
                <a16:creationId xmlns:a16="http://schemas.microsoft.com/office/drawing/2014/main" id="{273C5AD3-B4C3-727B-DD90-C748441B7CB8}"/>
              </a:ext>
            </a:extLst>
          </p:cNvPr>
          <p:cNvSpPr>
            <a:spLocks noGrp="1"/>
          </p:cNvSpPr>
          <p:nvPr>
            <p:ph type="subTitle" idx="1" hasCustomPrompt="1"/>
          </p:nvPr>
        </p:nvSpPr>
        <p:spPr>
          <a:xfrm>
            <a:off x="1263314" y="5539675"/>
            <a:ext cx="5053079" cy="928361"/>
          </a:xfrm>
        </p:spPr>
        <p:txBody>
          <a:bodyPr>
            <a:normAutofit/>
          </a:bodyPr>
          <a:lstStyle>
            <a:lvl1pPr marL="0" indent="0" algn="l">
              <a:buNone/>
              <a:defRPr sz="16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endParaRPr lang="en-AU" dirty="0"/>
          </a:p>
        </p:txBody>
      </p:sp>
      <p:sp>
        <p:nvSpPr>
          <p:cNvPr id="12" name="Text Placeholder 11">
            <a:extLst>
              <a:ext uri="{FF2B5EF4-FFF2-40B4-BE49-F238E27FC236}">
                <a16:creationId xmlns:a16="http://schemas.microsoft.com/office/drawing/2014/main" id="{6F84187B-5A91-8D72-42D3-E4C44CEB0937}"/>
              </a:ext>
            </a:extLst>
          </p:cNvPr>
          <p:cNvSpPr>
            <a:spLocks noGrp="1"/>
          </p:cNvSpPr>
          <p:nvPr>
            <p:ph type="body" sz="quarter" idx="10" hasCustomPrompt="1"/>
          </p:nvPr>
        </p:nvSpPr>
        <p:spPr>
          <a:xfrm>
            <a:off x="1263314" y="1999619"/>
            <a:ext cx="5053079" cy="2532324"/>
          </a:xfrm>
        </p:spPr>
        <p:txBody>
          <a:bodyPr anchor="b"/>
          <a:lstStyle>
            <a:lvl1pPr>
              <a:defRPr sz="3600" b="1">
                <a:solidFill>
                  <a:schemeClr val="bg2"/>
                </a:solidFill>
                <a:latin typeface="+mn-lt"/>
              </a:defRPr>
            </a:lvl1pPr>
            <a:lvl2pPr>
              <a:defRPr sz="2000" b="0">
                <a:solidFill>
                  <a:schemeClr val="bg2"/>
                </a:solidFill>
                <a:latin typeface="+mn-lt"/>
              </a:defRPr>
            </a:lvl2pPr>
          </a:lstStyle>
          <a:p>
            <a:pPr lvl="0"/>
            <a:r>
              <a:rPr lang="en-US" dirty="0"/>
              <a:t>Click to edit master title style</a:t>
            </a:r>
          </a:p>
          <a:p>
            <a:pPr lvl="1"/>
            <a:r>
              <a:rPr lang="en-US" dirty="0"/>
              <a:t>Subtitle / Location / Date</a:t>
            </a:r>
          </a:p>
        </p:txBody>
      </p:sp>
      <p:pic>
        <p:nvPicPr>
          <p:cNvPr id="8" name="Picture 7" descr="Logo&#10;&#10;Description automatically generated">
            <a:extLst>
              <a:ext uri="{FF2B5EF4-FFF2-40B4-BE49-F238E27FC236}">
                <a16:creationId xmlns:a16="http://schemas.microsoft.com/office/drawing/2014/main" id="{3F586D5E-F400-64F9-866B-097305DC89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9548" y="5938843"/>
            <a:ext cx="1631749" cy="538288"/>
          </a:xfrm>
          <a:prstGeom prst="rect">
            <a:avLst/>
          </a:prstGeom>
        </p:spPr>
      </p:pic>
    </p:spTree>
    <p:extLst>
      <p:ext uri="{BB962C8B-B14F-4D97-AF65-F5344CB8AC3E}">
        <p14:creationId xmlns:p14="http://schemas.microsoft.com/office/powerpoint/2010/main" val="2353847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41549BED-C2AD-94A8-B0A4-9CE3DB0CAC9D}"/>
              </a:ext>
            </a:extLst>
          </p:cNvPr>
          <p:cNvSpPr>
            <a:spLocks noGrp="1"/>
          </p:cNvSpPr>
          <p:nvPr>
            <p:ph type="pic" sz="quarter" idx="10"/>
          </p:nvPr>
        </p:nvSpPr>
        <p:spPr>
          <a:xfrm>
            <a:off x="1" y="1"/>
            <a:ext cx="12192000" cy="6858000"/>
          </a:xfrm>
          <a:solidFill>
            <a:schemeClr val="bg1">
              <a:lumMod val="95000"/>
            </a:schemeClr>
          </a:solidFill>
        </p:spPr>
        <p:txBody>
          <a:bodyPr/>
          <a:lstStyle/>
          <a:p>
            <a:r>
              <a:rPr lang="en-US"/>
              <a:t>Click icon to add picture</a:t>
            </a:r>
            <a:endParaRPr lang="en-AU"/>
          </a:p>
        </p:txBody>
      </p:sp>
    </p:spTree>
    <p:extLst>
      <p:ext uri="{BB962C8B-B14F-4D97-AF65-F5344CB8AC3E}">
        <p14:creationId xmlns:p14="http://schemas.microsoft.com/office/powerpoint/2010/main" val="598916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 Title 1">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E7C297-E550-EB82-8B32-C900A87DDC84}"/>
              </a:ext>
            </a:extLst>
          </p:cNvPr>
          <p:cNvSpPr/>
          <p:nvPr userDrawn="1"/>
        </p:nvSpPr>
        <p:spPr>
          <a:xfrm>
            <a:off x="0" y="0"/>
            <a:ext cx="1263316" cy="1524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12">
            <a:extLst>
              <a:ext uri="{FF2B5EF4-FFF2-40B4-BE49-F238E27FC236}">
                <a16:creationId xmlns:a16="http://schemas.microsoft.com/office/drawing/2014/main" id="{52D2D783-7F93-43F4-2BDE-86631FAD8B80}"/>
              </a:ext>
            </a:extLst>
          </p:cNvPr>
          <p:cNvSpPr>
            <a:spLocks noGrp="1"/>
          </p:cNvSpPr>
          <p:nvPr>
            <p:ph type="body" sz="quarter" idx="11" hasCustomPrompt="1"/>
          </p:nvPr>
        </p:nvSpPr>
        <p:spPr>
          <a:xfrm>
            <a:off x="1263315" y="1828800"/>
            <a:ext cx="3207084" cy="3425704"/>
          </a:xfrm>
        </p:spPr>
        <p:txBody>
          <a:bodyPr anchor="ctr"/>
          <a:lstStyle>
            <a:lvl1pPr>
              <a:defRPr sz="3600">
                <a:solidFill>
                  <a:schemeClr val="bg2"/>
                </a:solidFill>
                <a:latin typeface="+mj-lt"/>
              </a:defRPr>
            </a:lvl1pPr>
            <a:lvl2pPr>
              <a:defRPr sz="1900">
                <a:solidFill>
                  <a:schemeClr val="bg2"/>
                </a:solidFill>
              </a:defRPr>
            </a:lvl2pPr>
            <a:lvl5pPr>
              <a:defRPr/>
            </a:lvl5pPr>
          </a:lstStyle>
          <a:p>
            <a:pPr lvl="0"/>
            <a:r>
              <a:rPr lang="en-US" dirty="0"/>
              <a:t>Click to edit Master title slide</a:t>
            </a:r>
          </a:p>
          <a:p>
            <a:pPr lvl="1"/>
            <a:r>
              <a:rPr lang="en-US" dirty="0"/>
              <a:t>Location / name</a:t>
            </a:r>
          </a:p>
        </p:txBody>
      </p:sp>
      <p:sp>
        <p:nvSpPr>
          <p:cNvPr id="10" name="Picture Placeholder 9">
            <a:extLst>
              <a:ext uri="{FF2B5EF4-FFF2-40B4-BE49-F238E27FC236}">
                <a16:creationId xmlns:a16="http://schemas.microsoft.com/office/drawing/2014/main" id="{29E36BBD-8EB9-D259-C7FA-024B4C8A7951}"/>
              </a:ext>
            </a:extLst>
          </p:cNvPr>
          <p:cNvSpPr>
            <a:spLocks noGrp="1"/>
          </p:cNvSpPr>
          <p:nvPr>
            <p:ph type="pic" sz="quarter" idx="10"/>
          </p:nvPr>
        </p:nvSpPr>
        <p:spPr>
          <a:xfrm>
            <a:off x="1263315" y="1"/>
            <a:ext cx="10928685" cy="6858000"/>
          </a:xfrm>
          <a:custGeom>
            <a:avLst/>
            <a:gdLst>
              <a:gd name="connsiteX0" fmla="*/ 0 w 10928685"/>
              <a:gd name="connsiteY0" fmla="*/ 0 h 6858000"/>
              <a:gd name="connsiteX1" fmla="*/ 10928685 w 10928685"/>
              <a:gd name="connsiteY1" fmla="*/ 0 h 6858000"/>
              <a:gd name="connsiteX2" fmla="*/ 10928685 w 10928685"/>
              <a:gd name="connsiteY2" fmla="*/ 6858000 h 6858000"/>
              <a:gd name="connsiteX3" fmla="*/ 0 w 10928685"/>
              <a:gd name="connsiteY3" fmla="*/ 6858000 h 6858000"/>
              <a:gd name="connsiteX4" fmla="*/ 0 w 10928685"/>
              <a:gd name="connsiteY4" fmla="*/ 5564586 h 6858000"/>
              <a:gd name="connsiteX5" fmla="*/ 3649134 w 10928685"/>
              <a:gd name="connsiteY5" fmla="*/ 5564586 h 6858000"/>
              <a:gd name="connsiteX6" fmla="*/ 3649134 w 10928685"/>
              <a:gd name="connsiteY6" fmla="*/ 1524000 h 6858000"/>
              <a:gd name="connsiteX7" fmla="*/ 0 w 10928685"/>
              <a:gd name="connsiteY7" fmla="*/ 1524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8685" h="6858000">
                <a:moveTo>
                  <a:pt x="0" y="0"/>
                </a:moveTo>
                <a:lnTo>
                  <a:pt x="10928685" y="0"/>
                </a:lnTo>
                <a:lnTo>
                  <a:pt x="10928685" y="6858000"/>
                </a:lnTo>
                <a:lnTo>
                  <a:pt x="0" y="6858000"/>
                </a:lnTo>
                <a:lnTo>
                  <a:pt x="0" y="5564586"/>
                </a:lnTo>
                <a:lnTo>
                  <a:pt x="3649134" y="5564586"/>
                </a:lnTo>
                <a:lnTo>
                  <a:pt x="3649134" y="1524000"/>
                </a:lnTo>
                <a:lnTo>
                  <a:pt x="0" y="1524000"/>
                </a:lnTo>
                <a:close/>
              </a:path>
            </a:pathLst>
          </a:custGeom>
          <a:solidFill>
            <a:schemeClr val="bg1">
              <a:lumMod val="95000"/>
            </a:schemeClr>
          </a:solidFill>
        </p:spPr>
        <p:txBody>
          <a:bodyPr wrap="square">
            <a:noAutofit/>
          </a:bodyPr>
          <a:lstStyle/>
          <a:p>
            <a:r>
              <a:rPr lang="en-US"/>
              <a:t>Click icon to add picture</a:t>
            </a:r>
            <a:endParaRPr lang="en-AU"/>
          </a:p>
        </p:txBody>
      </p:sp>
      <p:sp>
        <p:nvSpPr>
          <p:cNvPr id="11" name="Rectangle 10">
            <a:extLst>
              <a:ext uri="{FF2B5EF4-FFF2-40B4-BE49-F238E27FC236}">
                <a16:creationId xmlns:a16="http://schemas.microsoft.com/office/drawing/2014/main" id="{6A2A3271-AC27-DAE7-40F6-4847A9702712}"/>
              </a:ext>
            </a:extLst>
          </p:cNvPr>
          <p:cNvSpPr/>
          <p:nvPr userDrawn="1"/>
        </p:nvSpPr>
        <p:spPr>
          <a:xfrm>
            <a:off x="0" y="5564587"/>
            <a:ext cx="1263316" cy="1293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8163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 Titl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982ED7-5C8C-5977-537C-F85CBE55135B}"/>
              </a:ext>
            </a:extLst>
          </p:cNvPr>
          <p:cNvSpPr/>
          <p:nvPr userDrawn="1"/>
        </p:nvSpPr>
        <p:spPr>
          <a:xfrm>
            <a:off x="10928684" y="0"/>
            <a:ext cx="12633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589AB83E-431C-5EDF-8A14-C1614D8272DF}"/>
              </a:ext>
            </a:extLst>
          </p:cNvPr>
          <p:cNvSpPr/>
          <p:nvPr userDrawn="1"/>
        </p:nvSpPr>
        <p:spPr>
          <a:xfrm>
            <a:off x="0" y="0"/>
            <a:ext cx="109286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9">
            <a:extLst>
              <a:ext uri="{FF2B5EF4-FFF2-40B4-BE49-F238E27FC236}">
                <a16:creationId xmlns:a16="http://schemas.microsoft.com/office/drawing/2014/main" id="{9D31AC36-7D8F-A6F5-095A-8C596070ACDA}"/>
              </a:ext>
            </a:extLst>
          </p:cNvPr>
          <p:cNvSpPr>
            <a:spLocks noGrp="1"/>
          </p:cNvSpPr>
          <p:nvPr>
            <p:ph type="pic" sz="quarter" idx="11"/>
          </p:nvPr>
        </p:nvSpPr>
        <p:spPr>
          <a:xfrm>
            <a:off x="7315199" y="1529283"/>
            <a:ext cx="4876801" cy="4035303"/>
          </a:xfrm>
          <a:solidFill>
            <a:schemeClr val="bg1">
              <a:lumMod val="95000"/>
            </a:schemeClr>
          </a:solidFill>
        </p:spPr>
        <p:txBody>
          <a:bodyPr/>
          <a:lstStyle/>
          <a:p>
            <a:r>
              <a:rPr lang="en-US"/>
              <a:t>Click icon to add picture</a:t>
            </a:r>
            <a:endParaRPr lang="en-AU"/>
          </a:p>
        </p:txBody>
      </p:sp>
      <p:sp>
        <p:nvSpPr>
          <p:cNvPr id="7" name="Text Placeholder 12">
            <a:extLst>
              <a:ext uri="{FF2B5EF4-FFF2-40B4-BE49-F238E27FC236}">
                <a16:creationId xmlns:a16="http://schemas.microsoft.com/office/drawing/2014/main" id="{3780A84C-82FC-EF67-1BE8-F8660384D005}"/>
              </a:ext>
            </a:extLst>
          </p:cNvPr>
          <p:cNvSpPr>
            <a:spLocks noGrp="1"/>
          </p:cNvSpPr>
          <p:nvPr>
            <p:ph type="body" sz="quarter" idx="12" hasCustomPrompt="1"/>
          </p:nvPr>
        </p:nvSpPr>
        <p:spPr>
          <a:xfrm>
            <a:off x="1263314" y="1529282"/>
            <a:ext cx="5659999" cy="4035303"/>
          </a:xfrm>
        </p:spPr>
        <p:txBody>
          <a:bodyPr anchor="ctr"/>
          <a:lstStyle>
            <a:lvl1pPr>
              <a:defRPr sz="3600">
                <a:solidFill>
                  <a:schemeClr val="bg2"/>
                </a:solidFill>
                <a:latin typeface="+mj-lt"/>
              </a:defRPr>
            </a:lvl1pPr>
            <a:lvl2pPr>
              <a:defRPr sz="1900">
                <a:solidFill>
                  <a:schemeClr val="bg2"/>
                </a:solidFill>
              </a:defRPr>
            </a:lvl2pPr>
            <a:lvl5pPr>
              <a:defRPr/>
            </a:lvl5pPr>
          </a:lstStyle>
          <a:p>
            <a:pPr lvl="0"/>
            <a:r>
              <a:rPr lang="en-US" dirty="0"/>
              <a:t>Click to edit Master title slide</a:t>
            </a:r>
          </a:p>
          <a:p>
            <a:pPr lvl="1"/>
            <a:r>
              <a:rPr lang="en-US" dirty="0"/>
              <a:t>Location / name</a:t>
            </a:r>
          </a:p>
        </p:txBody>
      </p:sp>
    </p:spTree>
    <p:extLst>
      <p:ext uri="{BB962C8B-B14F-4D97-AF65-F5344CB8AC3E}">
        <p14:creationId xmlns:p14="http://schemas.microsoft.com/office/powerpoint/2010/main" val="2654598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 Location / Title">
    <p:bg>
      <p:bgPr>
        <a:solidFill>
          <a:schemeClr val="tx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172FF7-1453-9737-10B8-10915F3A5B29}"/>
              </a:ext>
            </a:extLst>
          </p:cNvPr>
          <p:cNvSpPr/>
          <p:nvPr userDrawn="1"/>
        </p:nvSpPr>
        <p:spPr>
          <a:xfrm>
            <a:off x="0" y="-1"/>
            <a:ext cx="1263316" cy="4454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3EF9CCCD-89D2-82F9-8549-563CFF3ECE00}"/>
              </a:ext>
            </a:extLst>
          </p:cNvPr>
          <p:cNvSpPr/>
          <p:nvPr userDrawn="1"/>
        </p:nvSpPr>
        <p:spPr>
          <a:xfrm>
            <a:off x="0" y="4467496"/>
            <a:ext cx="5773783" cy="10580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Picture Placeholder 17">
            <a:extLst>
              <a:ext uri="{FF2B5EF4-FFF2-40B4-BE49-F238E27FC236}">
                <a16:creationId xmlns:a16="http://schemas.microsoft.com/office/drawing/2014/main" id="{8AB67B93-3153-5543-EA6C-12E8ADA736B8}"/>
              </a:ext>
            </a:extLst>
          </p:cNvPr>
          <p:cNvSpPr>
            <a:spLocks noGrp="1"/>
          </p:cNvSpPr>
          <p:nvPr>
            <p:ph type="pic" sz="quarter" idx="10"/>
          </p:nvPr>
        </p:nvSpPr>
        <p:spPr>
          <a:xfrm>
            <a:off x="1263315" y="1"/>
            <a:ext cx="10928685" cy="6858000"/>
          </a:xfrm>
          <a:custGeom>
            <a:avLst/>
            <a:gdLst>
              <a:gd name="connsiteX0" fmla="*/ 0 w 10928685"/>
              <a:gd name="connsiteY0" fmla="*/ 0 h 6858000"/>
              <a:gd name="connsiteX1" fmla="*/ 10928685 w 10928685"/>
              <a:gd name="connsiteY1" fmla="*/ 0 h 6858000"/>
              <a:gd name="connsiteX2" fmla="*/ 10928685 w 10928685"/>
              <a:gd name="connsiteY2" fmla="*/ 6858000 h 6858000"/>
              <a:gd name="connsiteX3" fmla="*/ 0 w 10928685"/>
              <a:gd name="connsiteY3" fmla="*/ 6858000 h 6858000"/>
              <a:gd name="connsiteX4" fmla="*/ 0 w 10928685"/>
              <a:gd name="connsiteY4" fmla="*/ 5512524 h 6858000"/>
              <a:gd name="connsiteX5" fmla="*/ 4510468 w 10928685"/>
              <a:gd name="connsiteY5" fmla="*/ 5512524 h 6858000"/>
              <a:gd name="connsiteX6" fmla="*/ 4510468 w 10928685"/>
              <a:gd name="connsiteY6" fmla="*/ 4454433 h 6858000"/>
              <a:gd name="connsiteX7" fmla="*/ 0 w 10928685"/>
              <a:gd name="connsiteY7" fmla="*/ 44544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8685" h="6858000">
                <a:moveTo>
                  <a:pt x="0" y="0"/>
                </a:moveTo>
                <a:lnTo>
                  <a:pt x="10928685" y="0"/>
                </a:lnTo>
                <a:lnTo>
                  <a:pt x="10928685" y="6858000"/>
                </a:lnTo>
                <a:lnTo>
                  <a:pt x="0" y="6858000"/>
                </a:lnTo>
                <a:lnTo>
                  <a:pt x="0" y="5512524"/>
                </a:lnTo>
                <a:lnTo>
                  <a:pt x="4510468" y="5512524"/>
                </a:lnTo>
                <a:lnTo>
                  <a:pt x="4510468" y="4454433"/>
                </a:lnTo>
                <a:lnTo>
                  <a:pt x="0" y="4454433"/>
                </a:lnTo>
                <a:close/>
              </a:path>
            </a:pathLst>
          </a:custGeom>
          <a:solidFill>
            <a:schemeClr val="bg1">
              <a:lumMod val="95000"/>
            </a:schemeClr>
          </a:solidFill>
        </p:spPr>
        <p:txBody>
          <a:bodyPr wrap="square">
            <a:noAutofit/>
          </a:bodyPr>
          <a:lstStyle/>
          <a:p>
            <a:r>
              <a:rPr lang="en-US"/>
              <a:t>Click icon to add picture</a:t>
            </a:r>
            <a:endParaRPr lang="en-AU"/>
          </a:p>
        </p:txBody>
      </p:sp>
      <p:sp>
        <p:nvSpPr>
          <p:cNvPr id="15" name="Rectangle 14">
            <a:extLst>
              <a:ext uri="{FF2B5EF4-FFF2-40B4-BE49-F238E27FC236}">
                <a16:creationId xmlns:a16="http://schemas.microsoft.com/office/drawing/2014/main" id="{4A53E211-084C-0B8C-7B10-28B6E815D017}"/>
              </a:ext>
            </a:extLst>
          </p:cNvPr>
          <p:cNvSpPr/>
          <p:nvPr userDrawn="1"/>
        </p:nvSpPr>
        <p:spPr>
          <a:xfrm>
            <a:off x="-2" y="5512525"/>
            <a:ext cx="1263316" cy="1345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 Placeholder 12">
            <a:extLst>
              <a:ext uri="{FF2B5EF4-FFF2-40B4-BE49-F238E27FC236}">
                <a16:creationId xmlns:a16="http://schemas.microsoft.com/office/drawing/2014/main" id="{4A21C3C4-F74B-F4CC-94C2-ABDC87839E1D}"/>
              </a:ext>
            </a:extLst>
          </p:cNvPr>
          <p:cNvSpPr>
            <a:spLocks noGrp="1"/>
          </p:cNvSpPr>
          <p:nvPr>
            <p:ph type="body" sz="quarter" idx="11" hasCustomPrompt="1"/>
          </p:nvPr>
        </p:nvSpPr>
        <p:spPr>
          <a:xfrm>
            <a:off x="1263315" y="4480559"/>
            <a:ext cx="4301462" cy="1058091"/>
          </a:xfrm>
        </p:spPr>
        <p:txBody>
          <a:bodyPr anchor="ctr">
            <a:normAutofit/>
          </a:bodyPr>
          <a:lstStyle>
            <a:lvl1pPr>
              <a:defRPr sz="2700" b="1">
                <a:solidFill>
                  <a:schemeClr val="bg2"/>
                </a:solidFill>
                <a:latin typeface="+mn-lt"/>
              </a:defRPr>
            </a:lvl1pPr>
            <a:lvl2pPr>
              <a:defRPr sz="1900">
                <a:solidFill>
                  <a:schemeClr val="bg2"/>
                </a:solidFill>
              </a:defRPr>
            </a:lvl2pPr>
            <a:lvl5pPr>
              <a:defRPr/>
            </a:lvl5pPr>
          </a:lstStyle>
          <a:p>
            <a:pPr lvl="0"/>
            <a:r>
              <a:rPr lang="en-US" dirty="0"/>
              <a:t>Location / name</a:t>
            </a:r>
          </a:p>
        </p:txBody>
      </p:sp>
    </p:spTree>
    <p:extLst>
      <p:ext uri="{BB962C8B-B14F-4D97-AF65-F5344CB8AC3E}">
        <p14:creationId xmlns:p14="http://schemas.microsoft.com/office/powerpoint/2010/main" val="3285938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CEABDC9-84A9-AB4E-9356-6F2B30B48E3A}"/>
              </a:ext>
            </a:extLst>
          </p:cNvPr>
          <p:cNvSpPr>
            <a:spLocks noGrp="1"/>
          </p:cNvSpPr>
          <p:nvPr>
            <p:ph type="dt" sz="half" idx="10"/>
          </p:nvPr>
        </p:nvSpPr>
        <p:spPr/>
        <p:txBody>
          <a:bodyPr/>
          <a:lstStyle>
            <a:lvl1pPr>
              <a:defRPr/>
            </a:lvl1pPr>
          </a:lstStyle>
          <a:p>
            <a:pPr>
              <a:defRPr/>
            </a:pPr>
            <a:fld id="{7E478ADB-CD0C-2F4C-A1C0-4EC88FC88786}" type="datetimeFigureOut">
              <a:rPr lang="en-US"/>
              <a:pPr>
                <a:defRPr/>
              </a:pPr>
              <a:t>11/17/2023</a:t>
            </a:fld>
            <a:endParaRPr lang="en-US"/>
          </a:p>
        </p:txBody>
      </p:sp>
      <p:sp>
        <p:nvSpPr>
          <p:cNvPr id="5" name="Footer Placeholder 4">
            <a:extLst>
              <a:ext uri="{FF2B5EF4-FFF2-40B4-BE49-F238E27FC236}">
                <a16:creationId xmlns:a16="http://schemas.microsoft.com/office/drawing/2014/main" id="{AB034A2C-45C8-B648-AC93-6EB7F259F9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64962B-D345-AD46-BB22-EEA229E3A977}"/>
              </a:ext>
            </a:extLst>
          </p:cNvPr>
          <p:cNvSpPr>
            <a:spLocks noGrp="1"/>
          </p:cNvSpPr>
          <p:nvPr>
            <p:ph type="sldNum" sz="quarter" idx="12"/>
          </p:nvPr>
        </p:nvSpPr>
        <p:spPr/>
        <p:txBody>
          <a:bodyPr/>
          <a:lstStyle>
            <a:lvl1pPr>
              <a:defRPr/>
            </a:lvl1pPr>
          </a:lstStyle>
          <a:p>
            <a:pPr>
              <a:defRPr/>
            </a:pPr>
            <a:fld id="{F4C2DDF8-F678-034F-AC84-40907A2EBBE5}" type="slidenum">
              <a:rPr lang="en-US"/>
              <a:pPr>
                <a:defRPr/>
              </a:pPr>
              <a:t>‹#›</a:t>
            </a:fld>
            <a:endParaRPr lang="en-US"/>
          </a:p>
        </p:txBody>
      </p:sp>
    </p:spTree>
    <p:extLst>
      <p:ext uri="{BB962C8B-B14F-4D97-AF65-F5344CB8AC3E}">
        <p14:creationId xmlns:p14="http://schemas.microsoft.com/office/powerpoint/2010/main" val="2904784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F2862F-2996-5F42-A3A5-6D01780062A0}"/>
              </a:ext>
            </a:extLst>
          </p:cNvPr>
          <p:cNvSpPr>
            <a:spLocks noGrp="1"/>
          </p:cNvSpPr>
          <p:nvPr>
            <p:ph type="dt" sz="half" idx="10"/>
          </p:nvPr>
        </p:nvSpPr>
        <p:spPr/>
        <p:txBody>
          <a:bodyPr/>
          <a:lstStyle>
            <a:lvl1pPr>
              <a:defRPr/>
            </a:lvl1pPr>
          </a:lstStyle>
          <a:p>
            <a:pPr>
              <a:defRPr/>
            </a:pPr>
            <a:fld id="{69EDC1A9-9BD7-3748-A02B-9A649CE07AE3}" type="datetimeFigureOut">
              <a:rPr lang="en-US"/>
              <a:pPr>
                <a:defRPr/>
              </a:pPr>
              <a:t>11/17/2023</a:t>
            </a:fld>
            <a:endParaRPr lang="en-US"/>
          </a:p>
        </p:txBody>
      </p:sp>
      <p:sp>
        <p:nvSpPr>
          <p:cNvPr id="5" name="Footer Placeholder 4">
            <a:extLst>
              <a:ext uri="{FF2B5EF4-FFF2-40B4-BE49-F238E27FC236}">
                <a16:creationId xmlns:a16="http://schemas.microsoft.com/office/drawing/2014/main" id="{A07E948F-E70B-7143-AB68-4FD58F54E3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A47F8C-C4B3-4449-BF77-E5CDB2D6AAA6}"/>
              </a:ext>
            </a:extLst>
          </p:cNvPr>
          <p:cNvSpPr>
            <a:spLocks noGrp="1"/>
          </p:cNvSpPr>
          <p:nvPr>
            <p:ph type="sldNum" sz="quarter" idx="12"/>
          </p:nvPr>
        </p:nvSpPr>
        <p:spPr/>
        <p:txBody>
          <a:bodyPr/>
          <a:lstStyle>
            <a:lvl1pPr>
              <a:defRPr/>
            </a:lvl1pPr>
          </a:lstStyle>
          <a:p>
            <a:pPr>
              <a:defRPr/>
            </a:pPr>
            <a:fld id="{60A4B04D-8AC7-3C49-B951-C980157FA5C6}" type="slidenum">
              <a:rPr lang="en-US"/>
              <a:pPr>
                <a:defRPr/>
              </a:pPr>
              <a:t>‹#›</a:t>
            </a:fld>
            <a:endParaRPr lang="en-US"/>
          </a:p>
        </p:txBody>
      </p:sp>
    </p:spTree>
    <p:extLst>
      <p:ext uri="{BB962C8B-B14F-4D97-AF65-F5344CB8AC3E}">
        <p14:creationId xmlns:p14="http://schemas.microsoft.com/office/powerpoint/2010/main" val="426064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_General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FC88EB-7BA1-B76F-8E38-64C1624AE3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07"/>
            <a:ext cx="12191999" cy="6857786"/>
          </a:xfrm>
          <a:prstGeom prst="rect">
            <a:avLst/>
          </a:prstGeom>
        </p:spPr>
      </p:pic>
      <p:sp>
        <p:nvSpPr>
          <p:cNvPr id="13" name="Text Placeholder 12">
            <a:extLst>
              <a:ext uri="{FF2B5EF4-FFF2-40B4-BE49-F238E27FC236}">
                <a16:creationId xmlns:a16="http://schemas.microsoft.com/office/drawing/2014/main" id="{B24E701B-A0FD-9DA1-CB12-E371880038F7}"/>
              </a:ext>
            </a:extLst>
          </p:cNvPr>
          <p:cNvSpPr>
            <a:spLocks noGrp="1"/>
          </p:cNvSpPr>
          <p:nvPr>
            <p:ph type="body" sz="quarter" idx="10" hasCustomPrompt="1"/>
          </p:nvPr>
        </p:nvSpPr>
        <p:spPr>
          <a:xfrm>
            <a:off x="1263315" y="2997767"/>
            <a:ext cx="7645554" cy="2632324"/>
          </a:xfrm>
        </p:spPr>
        <p:txBody>
          <a:bodyPr anchor="ctr"/>
          <a:lstStyle>
            <a:lvl1pPr>
              <a:defRPr sz="6600">
                <a:solidFill>
                  <a:schemeClr val="bg2"/>
                </a:solidFill>
                <a:latin typeface="+mj-lt"/>
              </a:defRPr>
            </a:lvl1pPr>
            <a:lvl2pPr>
              <a:defRPr>
                <a:solidFill>
                  <a:schemeClr val="bg2"/>
                </a:solidFill>
              </a:defRPr>
            </a:lvl2pPr>
            <a:lvl5pPr>
              <a:defRPr/>
            </a:lvl5pPr>
          </a:lstStyle>
          <a:p>
            <a:pPr lvl="0"/>
            <a:r>
              <a:rPr lang="en-US" dirty="0"/>
              <a:t>Section title</a:t>
            </a:r>
          </a:p>
          <a:p>
            <a:pPr lvl="1"/>
            <a:r>
              <a:rPr lang="en-US" dirty="0"/>
              <a:t>Subtitle</a:t>
            </a:r>
          </a:p>
        </p:txBody>
      </p:sp>
    </p:spTree>
    <p:extLst>
      <p:ext uri="{BB962C8B-B14F-4D97-AF65-F5344CB8AC3E}">
        <p14:creationId xmlns:p14="http://schemas.microsoft.com/office/powerpoint/2010/main" val="332786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_QR co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13683AC-12D0-3CF8-62D7-7E308E48C459}"/>
              </a:ext>
            </a:extLst>
          </p:cNvPr>
          <p:cNvSpPr/>
          <p:nvPr userDrawn="1"/>
        </p:nvSpPr>
        <p:spPr>
          <a:xfrm>
            <a:off x="0"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 Placeholder 12">
            <a:extLst>
              <a:ext uri="{FF2B5EF4-FFF2-40B4-BE49-F238E27FC236}">
                <a16:creationId xmlns:a16="http://schemas.microsoft.com/office/drawing/2014/main" id="{B24E701B-A0FD-9DA1-CB12-E371880038F7}"/>
              </a:ext>
            </a:extLst>
          </p:cNvPr>
          <p:cNvSpPr>
            <a:spLocks noGrp="1"/>
          </p:cNvSpPr>
          <p:nvPr>
            <p:ph type="body" sz="quarter" idx="10" hasCustomPrompt="1"/>
          </p:nvPr>
        </p:nvSpPr>
        <p:spPr>
          <a:xfrm>
            <a:off x="1263315" y="2566693"/>
            <a:ext cx="5686125" cy="888433"/>
          </a:xfrm>
        </p:spPr>
        <p:txBody>
          <a:bodyPr anchor="ctr">
            <a:noAutofit/>
          </a:bodyPr>
          <a:lstStyle>
            <a:lvl1pPr>
              <a:defRPr sz="5200">
                <a:solidFill>
                  <a:schemeClr val="bg2"/>
                </a:solidFill>
                <a:latin typeface="+mj-lt"/>
              </a:defRPr>
            </a:lvl1pPr>
            <a:lvl2pPr>
              <a:defRPr>
                <a:solidFill>
                  <a:schemeClr val="bg2"/>
                </a:solidFill>
              </a:defRPr>
            </a:lvl2pPr>
            <a:lvl5pPr>
              <a:defRPr/>
            </a:lvl5pPr>
          </a:lstStyle>
          <a:p>
            <a:pPr lvl="0"/>
            <a:r>
              <a:rPr lang="en-US" dirty="0"/>
              <a:t>Find out more</a:t>
            </a:r>
          </a:p>
        </p:txBody>
      </p:sp>
      <p:sp>
        <p:nvSpPr>
          <p:cNvPr id="7" name="Picture Placeholder 6">
            <a:extLst>
              <a:ext uri="{FF2B5EF4-FFF2-40B4-BE49-F238E27FC236}">
                <a16:creationId xmlns:a16="http://schemas.microsoft.com/office/drawing/2014/main" id="{E351B294-0C8B-D210-DBB5-369997127F20}"/>
              </a:ext>
            </a:extLst>
          </p:cNvPr>
          <p:cNvSpPr>
            <a:spLocks noGrp="1"/>
          </p:cNvSpPr>
          <p:nvPr>
            <p:ph type="pic" sz="quarter" idx="11" hasCustomPrompt="1"/>
          </p:nvPr>
        </p:nvSpPr>
        <p:spPr>
          <a:xfrm>
            <a:off x="7961615" y="2599918"/>
            <a:ext cx="2967070" cy="2964859"/>
          </a:xfrm>
          <a:noFill/>
        </p:spPr>
        <p:txBody>
          <a:bodyPr anchor="ctr"/>
          <a:lstStyle>
            <a:lvl1pPr algn="ctr">
              <a:defRPr/>
            </a:lvl1pPr>
          </a:lstStyle>
          <a:p>
            <a:r>
              <a:rPr lang="en-AU" dirty="0"/>
              <a:t>QR code</a:t>
            </a:r>
          </a:p>
        </p:txBody>
      </p:sp>
      <p:sp>
        <p:nvSpPr>
          <p:cNvPr id="9" name="Text Placeholder 8">
            <a:extLst>
              <a:ext uri="{FF2B5EF4-FFF2-40B4-BE49-F238E27FC236}">
                <a16:creationId xmlns:a16="http://schemas.microsoft.com/office/drawing/2014/main" id="{1B3E8624-AEE7-B643-D5F8-2B0E1787EDB1}"/>
              </a:ext>
            </a:extLst>
          </p:cNvPr>
          <p:cNvSpPr>
            <a:spLocks noGrp="1"/>
          </p:cNvSpPr>
          <p:nvPr>
            <p:ph type="body" sz="quarter" idx="12" hasCustomPrompt="1"/>
          </p:nvPr>
        </p:nvSpPr>
        <p:spPr>
          <a:xfrm>
            <a:off x="1713858" y="4114801"/>
            <a:ext cx="4533900" cy="209005"/>
          </a:xfrm>
        </p:spPr>
        <p:txBody>
          <a:bodyPr anchor="ctr">
            <a:normAutofit/>
          </a:bodyPr>
          <a:lstStyle>
            <a:lvl1pPr>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Web address</a:t>
            </a:r>
          </a:p>
        </p:txBody>
      </p:sp>
      <p:sp>
        <p:nvSpPr>
          <p:cNvPr id="11" name="Text Placeholder 8">
            <a:extLst>
              <a:ext uri="{FF2B5EF4-FFF2-40B4-BE49-F238E27FC236}">
                <a16:creationId xmlns:a16="http://schemas.microsoft.com/office/drawing/2014/main" id="{A1DCFC52-1E28-635E-FE99-4ECEF998BF3C}"/>
              </a:ext>
            </a:extLst>
          </p:cNvPr>
          <p:cNvSpPr>
            <a:spLocks noGrp="1"/>
          </p:cNvSpPr>
          <p:nvPr>
            <p:ph type="body" sz="quarter" idx="13" hasCustomPrompt="1"/>
          </p:nvPr>
        </p:nvSpPr>
        <p:spPr>
          <a:xfrm>
            <a:off x="1713858" y="4709161"/>
            <a:ext cx="4533900" cy="209005"/>
          </a:xfrm>
        </p:spPr>
        <p:txBody>
          <a:bodyPr anchor="ctr">
            <a:normAutofit/>
          </a:bodyPr>
          <a:lstStyle>
            <a:lvl1pPr>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Phone number</a:t>
            </a:r>
          </a:p>
        </p:txBody>
      </p:sp>
      <p:sp>
        <p:nvSpPr>
          <p:cNvPr id="12" name="Text Placeholder 8">
            <a:extLst>
              <a:ext uri="{FF2B5EF4-FFF2-40B4-BE49-F238E27FC236}">
                <a16:creationId xmlns:a16="http://schemas.microsoft.com/office/drawing/2014/main" id="{824C7E29-FD28-7F77-274A-69E48A30A94A}"/>
              </a:ext>
            </a:extLst>
          </p:cNvPr>
          <p:cNvSpPr>
            <a:spLocks noGrp="1"/>
          </p:cNvSpPr>
          <p:nvPr>
            <p:ph type="body" sz="quarter" idx="14" hasCustomPrompt="1"/>
          </p:nvPr>
        </p:nvSpPr>
        <p:spPr>
          <a:xfrm>
            <a:off x="1713858" y="5303521"/>
            <a:ext cx="4533900" cy="209005"/>
          </a:xfrm>
        </p:spPr>
        <p:txBody>
          <a:bodyPr anchor="ctr">
            <a:normAutofit/>
          </a:bodyPr>
          <a:lstStyle>
            <a:lvl1pPr>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Email address</a:t>
            </a:r>
          </a:p>
        </p:txBody>
      </p:sp>
      <p:pic>
        <p:nvPicPr>
          <p:cNvPr id="16" name="Graphic 15">
            <a:extLst>
              <a:ext uri="{FF2B5EF4-FFF2-40B4-BE49-F238E27FC236}">
                <a16:creationId xmlns:a16="http://schemas.microsoft.com/office/drawing/2014/main" id="{53FA6EE6-F457-88AE-DAA1-7A70626CCEF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3315" y="4069227"/>
            <a:ext cx="288000" cy="288000"/>
          </a:xfrm>
          <a:prstGeom prst="rect">
            <a:avLst/>
          </a:prstGeom>
        </p:spPr>
      </p:pic>
      <p:pic>
        <p:nvPicPr>
          <p:cNvPr id="18" name="Graphic 17">
            <a:extLst>
              <a:ext uri="{FF2B5EF4-FFF2-40B4-BE49-F238E27FC236}">
                <a16:creationId xmlns:a16="http://schemas.microsoft.com/office/drawing/2014/main" id="{172E5D10-90AA-A433-9B6C-58DF382247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3315" y="5224526"/>
            <a:ext cx="288000" cy="288000"/>
          </a:xfrm>
          <a:prstGeom prst="rect">
            <a:avLst/>
          </a:prstGeom>
        </p:spPr>
      </p:pic>
      <p:pic>
        <p:nvPicPr>
          <p:cNvPr id="20" name="Graphic 19">
            <a:extLst>
              <a:ext uri="{FF2B5EF4-FFF2-40B4-BE49-F238E27FC236}">
                <a16:creationId xmlns:a16="http://schemas.microsoft.com/office/drawing/2014/main" id="{39669A08-64E9-AE3A-0003-46E6A0B7BF9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63315" y="4655136"/>
            <a:ext cx="288000" cy="288000"/>
          </a:xfrm>
          <a:prstGeom prst="rect">
            <a:avLst/>
          </a:prstGeom>
        </p:spPr>
      </p:pic>
      <p:pic>
        <p:nvPicPr>
          <p:cNvPr id="2" name="Picture 1">
            <a:extLst>
              <a:ext uri="{FF2B5EF4-FFF2-40B4-BE49-F238E27FC236}">
                <a16:creationId xmlns:a16="http://schemas.microsoft.com/office/drawing/2014/main" id="{CDF57AFE-3995-DC8B-C40A-8134D8DB6C8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191051" y="5938843"/>
            <a:ext cx="1628742" cy="538288"/>
          </a:xfrm>
          <a:prstGeom prst="rect">
            <a:avLst/>
          </a:prstGeom>
        </p:spPr>
      </p:pic>
    </p:spTree>
    <p:extLst>
      <p:ext uri="{BB962C8B-B14F-4D97-AF65-F5344CB8AC3E}">
        <p14:creationId xmlns:p14="http://schemas.microsoft.com/office/powerpoint/2010/main" val="213331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_QR co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13683AC-12D0-3CF8-62D7-7E308E48C459}"/>
              </a:ext>
            </a:extLst>
          </p:cNvPr>
          <p:cNvSpPr/>
          <p:nvPr userDrawn="1"/>
        </p:nvSpPr>
        <p:spPr>
          <a:xfrm>
            <a:off x="0"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 Placeholder 12">
            <a:extLst>
              <a:ext uri="{FF2B5EF4-FFF2-40B4-BE49-F238E27FC236}">
                <a16:creationId xmlns:a16="http://schemas.microsoft.com/office/drawing/2014/main" id="{B24E701B-A0FD-9DA1-CB12-E371880038F7}"/>
              </a:ext>
            </a:extLst>
          </p:cNvPr>
          <p:cNvSpPr>
            <a:spLocks noGrp="1"/>
          </p:cNvSpPr>
          <p:nvPr>
            <p:ph type="body" sz="quarter" idx="10" hasCustomPrompt="1"/>
          </p:nvPr>
        </p:nvSpPr>
        <p:spPr>
          <a:xfrm>
            <a:off x="1263315" y="2566693"/>
            <a:ext cx="5686125" cy="888433"/>
          </a:xfrm>
        </p:spPr>
        <p:txBody>
          <a:bodyPr anchor="ctr">
            <a:noAutofit/>
          </a:bodyPr>
          <a:lstStyle>
            <a:lvl1pPr>
              <a:defRPr sz="5200">
                <a:solidFill>
                  <a:schemeClr val="bg2"/>
                </a:solidFill>
                <a:latin typeface="+mj-lt"/>
              </a:defRPr>
            </a:lvl1pPr>
            <a:lvl2pPr>
              <a:defRPr>
                <a:solidFill>
                  <a:schemeClr val="bg2"/>
                </a:solidFill>
              </a:defRPr>
            </a:lvl2pPr>
            <a:lvl5pPr>
              <a:defRPr/>
            </a:lvl5pPr>
          </a:lstStyle>
          <a:p>
            <a:pPr lvl="0"/>
            <a:r>
              <a:rPr lang="en-US" dirty="0"/>
              <a:t>Find out more</a:t>
            </a:r>
          </a:p>
        </p:txBody>
      </p:sp>
      <p:sp>
        <p:nvSpPr>
          <p:cNvPr id="7" name="Picture Placeholder 6">
            <a:extLst>
              <a:ext uri="{FF2B5EF4-FFF2-40B4-BE49-F238E27FC236}">
                <a16:creationId xmlns:a16="http://schemas.microsoft.com/office/drawing/2014/main" id="{E351B294-0C8B-D210-DBB5-369997127F20}"/>
              </a:ext>
            </a:extLst>
          </p:cNvPr>
          <p:cNvSpPr>
            <a:spLocks noGrp="1"/>
          </p:cNvSpPr>
          <p:nvPr>
            <p:ph type="pic" sz="quarter" idx="11" hasCustomPrompt="1"/>
          </p:nvPr>
        </p:nvSpPr>
        <p:spPr>
          <a:xfrm>
            <a:off x="7961615" y="2599918"/>
            <a:ext cx="2967070" cy="2964859"/>
          </a:xfrm>
          <a:noFill/>
        </p:spPr>
        <p:txBody>
          <a:bodyPr anchor="ctr"/>
          <a:lstStyle>
            <a:lvl1pPr algn="ctr">
              <a:defRPr/>
            </a:lvl1pPr>
          </a:lstStyle>
          <a:p>
            <a:r>
              <a:rPr lang="en-AU" dirty="0"/>
              <a:t>QR code</a:t>
            </a:r>
          </a:p>
        </p:txBody>
      </p:sp>
      <p:sp>
        <p:nvSpPr>
          <p:cNvPr id="9" name="Text Placeholder 8">
            <a:extLst>
              <a:ext uri="{FF2B5EF4-FFF2-40B4-BE49-F238E27FC236}">
                <a16:creationId xmlns:a16="http://schemas.microsoft.com/office/drawing/2014/main" id="{1B3E8624-AEE7-B643-D5F8-2B0E1787EDB1}"/>
              </a:ext>
            </a:extLst>
          </p:cNvPr>
          <p:cNvSpPr>
            <a:spLocks noGrp="1"/>
          </p:cNvSpPr>
          <p:nvPr>
            <p:ph type="body" sz="quarter" idx="12" hasCustomPrompt="1"/>
          </p:nvPr>
        </p:nvSpPr>
        <p:spPr>
          <a:xfrm>
            <a:off x="1713858" y="4114801"/>
            <a:ext cx="4533900" cy="209005"/>
          </a:xfrm>
        </p:spPr>
        <p:txBody>
          <a:bodyPr anchor="ctr">
            <a:normAutofit/>
          </a:bodyPr>
          <a:lstStyle>
            <a:lvl1pPr>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Web address</a:t>
            </a:r>
          </a:p>
        </p:txBody>
      </p:sp>
      <p:sp>
        <p:nvSpPr>
          <p:cNvPr id="11" name="Text Placeholder 8">
            <a:extLst>
              <a:ext uri="{FF2B5EF4-FFF2-40B4-BE49-F238E27FC236}">
                <a16:creationId xmlns:a16="http://schemas.microsoft.com/office/drawing/2014/main" id="{A1DCFC52-1E28-635E-FE99-4ECEF998BF3C}"/>
              </a:ext>
            </a:extLst>
          </p:cNvPr>
          <p:cNvSpPr>
            <a:spLocks noGrp="1"/>
          </p:cNvSpPr>
          <p:nvPr>
            <p:ph type="body" sz="quarter" idx="13" hasCustomPrompt="1"/>
          </p:nvPr>
        </p:nvSpPr>
        <p:spPr>
          <a:xfrm>
            <a:off x="1713858" y="4709161"/>
            <a:ext cx="4533900" cy="209005"/>
          </a:xfrm>
        </p:spPr>
        <p:txBody>
          <a:bodyPr anchor="ctr">
            <a:normAutofit/>
          </a:bodyPr>
          <a:lstStyle>
            <a:lvl1pPr>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Phone number</a:t>
            </a:r>
          </a:p>
        </p:txBody>
      </p:sp>
      <p:sp>
        <p:nvSpPr>
          <p:cNvPr id="12" name="Text Placeholder 8">
            <a:extLst>
              <a:ext uri="{FF2B5EF4-FFF2-40B4-BE49-F238E27FC236}">
                <a16:creationId xmlns:a16="http://schemas.microsoft.com/office/drawing/2014/main" id="{824C7E29-FD28-7F77-274A-69E48A30A94A}"/>
              </a:ext>
            </a:extLst>
          </p:cNvPr>
          <p:cNvSpPr>
            <a:spLocks noGrp="1"/>
          </p:cNvSpPr>
          <p:nvPr>
            <p:ph type="body" sz="quarter" idx="14" hasCustomPrompt="1"/>
          </p:nvPr>
        </p:nvSpPr>
        <p:spPr>
          <a:xfrm>
            <a:off x="1713858" y="5303521"/>
            <a:ext cx="4533900" cy="209005"/>
          </a:xfrm>
        </p:spPr>
        <p:txBody>
          <a:bodyPr anchor="ctr">
            <a:normAutofit/>
          </a:bodyPr>
          <a:lstStyle>
            <a:lvl1pPr>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Email address</a:t>
            </a:r>
          </a:p>
        </p:txBody>
      </p:sp>
      <p:pic>
        <p:nvPicPr>
          <p:cNvPr id="16" name="Graphic 15">
            <a:extLst>
              <a:ext uri="{FF2B5EF4-FFF2-40B4-BE49-F238E27FC236}">
                <a16:creationId xmlns:a16="http://schemas.microsoft.com/office/drawing/2014/main" id="{53FA6EE6-F457-88AE-DAA1-7A70626CCEF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3315" y="4069227"/>
            <a:ext cx="288000" cy="288000"/>
          </a:xfrm>
          <a:prstGeom prst="rect">
            <a:avLst/>
          </a:prstGeom>
        </p:spPr>
      </p:pic>
      <p:pic>
        <p:nvPicPr>
          <p:cNvPr id="18" name="Graphic 17">
            <a:extLst>
              <a:ext uri="{FF2B5EF4-FFF2-40B4-BE49-F238E27FC236}">
                <a16:creationId xmlns:a16="http://schemas.microsoft.com/office/drawing/2014/main" id="{172E5D10-90AA-A433-9B6C-58DF382247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3315" y="5224526"/>
            <a:ext cx="288000" cy="288000"/>
          </a:xfrm>
          <a:prstGeom prst="rect">
            <a:avLst/>
          </a:prstGeom>
        </p:spPr>
      </p:pic>
      <p:pic>
        <p:nvPicPr>
          <p:cNvPr id="20" name="Graphic 19">
            <a:extLst>
              <a:ext uri="{FF2B5EF4-FFF2-40B4-BE49-F238E27FC236}">
                <a16:creationId xmlns:a16="http://schemas.microsoft.com/office/drawing/2014/main" id="{39669A08-64E9-AE3A-0003-46E6A0B7BF9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63315" y="4655136"/>
            <a:ext cx="288000" cy="288000"/>
          </a:xfrm>
          <a:prstGeom prst="rect">
            <a:avLst/>
          </a:prstGeom>
        </p:spPr>
      </p:pic>
      <p:pic>
        <p:nvPicPr>
          <p:cNvPr id="2" name="Picture 1">
            <a:extLst>
              <a:ext uri="{FF2B5EF4-FFF2-40B4-BE49-F238E27FC236}">
                <a16:creationId xmlns:a16="http://schemas.microsoft.com/office/drawing/2014/main" id="{CDF57AFE-3995-DC8B-C40A-8134D8DB6C8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191051" y="5938843"/>
            <a:ext cx="1628742" cy="538288"/>
          </a:xfrm>
          <a:prstGeom prst="rect">
            <a:avLst/>
          </a:prstGeom>
        </p:spPr>
      </p:pic>
    </p:spTree>
    <p:extLst>
      <p:ext uri="{BB962C8B-B14F-4D97-AF65-F5344CB8AC3E}">
        <p14:creationId xmlns:p14="http://schemas.microsoft.com/office/powerpoint/2010/main" val="213331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B1FE-6D97-36EA-38B4-F50A933133CA}"/>
              </a:ext>
            </a:extLst>
          </p:cNvPr>
          <p:cNvSpPr>
            <a:spLocks noGrp="1"/>
          </p:cNvSpPr>
          <p:nvPr>
            <p:ph type="title"/>
          </p:nvPr>
        </p:nvSpPr>
        <p:spPr>
          <a:xfrm>
            <a:off x="1263316" y="1597015"/>
            <a:ext cx="7649036" cy="410117"/>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4C74370-1BE6-D4CA-A8E3-B6D057648EAF}"/>
              </a:ext>
            </a:extLst>
          </p:cNvPr>
          <p:cNvSpPr>
            <a:spLocks noGrp="1"/>
          </p:cNvSpPr>
          <p:nvPr>
            <p:ph sz="half" idx="1"/>
          </p:nvPr>
        </p:nvSpPr>
        <p:spPr>
          <a:xfrm>
            <a:off x="1263315" y="2616850"/>
            <a:ext cx="7649037" cy="2947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6853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1 column + side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B1FE-6D97-36EA-38B4-F50A933133CA}"/>
              </a:ext>
            </a:extLst>
          </p:cNvPr>
          <p:cNvSpPr>
            <a:spLocks noGrp="1"/>
          </p:cNvSpPr>
          <p:nvPr>
            <p:ph type="title"/>
          </p:nvPr>
        </p:nvSpPr>
        <p:spPr>
          <a:xfrm>
            <a:off x="1263316" y="1597015"/>
            <a:ext cx="3625676" cy="3967569"/>
          </a:xfrm>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C4C74370-1BE6-D4CA-A8E3-B6D057648EAF}"/>
              </a:ext>
            </a:extLst>
          </p:cNvPr>
          <p:cNvSpPr>
            <a:spLocks noGrp="1"/>
          </p:cNvSpPr>
          <p:nvPr>
            <p:ph sz="half" idx="1"/>
          </p:nvPr>
        </p:nvSpPr>
        <p:spPr>
          <a:xfrm>
            <a:off x="5254752" y="1597013"/>
            <a:ext cx="5670614" cy="3967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3236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B1FE-6D97-36EA-38B4-F50A933133CA}"/>
              </a:ext>
            </a:extLst>
          </p:cNvPr>
          <p:cNvSpPr>
            <a:spLocks noGrp="1"/>
          </p:cNvSpPr>
          <p:nvPr>
            <p:ph type="title"/>
          </p:nvPr>
        </p:nvSpPr>
        <p:spPr/>
        <p:txBody>
          <a:bodyPr/>
          <a:lstStyle/>
          <a:p>
            <a:r>
              <a:rPr lang="en-US"/>
              <a:t>Click to edit Master title style</a:t>
            </a:r>
            <a:endParaRPr lang="en-AU"/>
          </a:p>
        </p:txBody>
      </p:sp>
      <p:sp>
        <p:nvSpPr>
          <p:cNvPr id="7" name="Text Placeholder 6">
            <a:extLst>
              <a:ext uri="{FF2B5EF4-FFF2-40B4-BE49-F238E27FC236}">
                <a16:creationId xmlns:a16="http://schemas.microsoft.com/office/drawing/2014/main" id="{52EB8784-2261-6FEA-462C-F03CB5D3A8EE}"/>
              </a:ext>
            </a:extLst>
          </p:cNvPr>
          <p:cNvSpPr>
            <a:spLocks noGrp="1"/>
          </p:cNvSpPr>
          <p:nvPr>
            <p:ph type="body" sz="quarter" idx="10"/>
          </p:nvPr>
        </p:nvSpPr>
        <p:spPr>
          <a:xfrm>
            <a:off x="1263313" y="2616849"/>
            <a:ext cx="4651199" cy="2947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ext Placeholder 6">
            <a:extLst>
              <a:ext uri="{FF2B5EF4-FFF2-40B4-BE49-F238E27FC236}">
                <a16:creationId xmlns:a16="http://schemas.microsoft.com/office/drawing/2014/main" id="{6431CAE7-A85D-0E60-E89D-2FA258D05FD2}"/>
              </a:ext>
            </a:extLst>
          </p:cNvPr>
          <p:cNvSpPr>
            <a:spLocks noGrp="1"/>
          </p:cNvSpPr>
          <p:nvPr>
            <p:ph type="body" sz="quarter" idx="11"/>
          </p:nvPr>
        </p:nvSpPr>
        <p:spPr>
          <a:xfrm>
            <a:off x="6274169" y="2616849"/>
            <a:ext cx="4651199" cy="2947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8444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_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B1FE-6D97-36EA-38B4-F50A933133CA}"/>
              </a:ext>
            </a:extLst>
          </p:cNvPr>
          <p:cNvSpPr>
            <a:spLocks noGrp="1"/>
          </p:cNvSpPr>
          <p:nvPr>
            <p:ph type="title"/>
          </p:nvPr>
        </p:nvSpPr>
        <p:spPr/>
        <p:txBody>
          <a:bodyPr/>
          <a:lstStyle/>
          <a:p>
            <a:r>
              <a:rPr lang="en-US"/>
              <a:t>Click to edit Master title style</a:t>
            </a:r>
            <a:endParaRPr lang="en-AU"/>
          </a:p>
        </p:txBody>
      </p:sp>
      <p:sp>
        <p:nvSpPr>
          <p:cNvPr id="5" name="Text Placeholder 6">
            <a:extLst>
              <a:ext uri="{FF2B5EF4-FFF2-40B4-BE49-F238E27FC236}">
                <a16:creationId xmlns:a16="http://schemas.microsoft.com/office/drawing/2014/main" id="{F599147A-E9DC-F18B-12FD-B047C7EB44C1}"/>
              </a:ext>
            </a:extLst>
          </p:cNvPr>
          <p:cNvSpPr>
            <a:spLocks noGrp="1"/>
          </p:cNvSpPr>
          <p:nvPr>
            <p:ph type="body" sz="quarter" idx="11"/>
          </p:nvPr>
        </p:nvSpPr>
        <p:spPr>
          <a:xfrm>
            <a:off x="7948168" y="2616850"/>
            <a:ext cx="2977200" cy="2947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6">
            <a:extLst>
              <a:ext uri="{FF2B5EF4-FFF2-40B4-BE49-F238E27FC236}">
                <a16:creationId xmlns:a16="http://schemas.microsoft.com/office/drawing/2014/main" id="{125A2D0B-6364-CE08-D6CC-A4919397BF26}"/>
              </a:ext>
            </a:extLst>
          </p:cNvPr>
          <p:cNvSpPr>
            <a:spLocks noGrp="1"/>
          </p:cNvSpPr>
          <p:nvPr>
            <p:ph type="body" sz="quarter" idx="12"/>
          </p:nvPr>
        </p:nvSpPr>
        <p:spPr>
          <a:xfrm>
            <a:off x="4605742" y="2616850"/>
            <a:ext cx="2977200" cy="2947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Text Placeholder 6">
            <a:extLst>
              <a:ext uri="{FF2B5EF4-FFF2-40B4-BE49-F238E27FC236}">
                <a16:creationId xmlns:a16="http://schemas.microsoft.com/office/drawing/2014/main" id="{87EC331A-DE63-F0E4-E2BB-B476798B9038}"/>
              </a:ext>
            </a:extLst>
          </p:cNvPr>
          <p:cNvSpPr>
            <a:spLocks noGrp="1"/>
          </p:cNvSpPr>
          <p:nvPr>
            <p:ph type="body" sz="quarter" idx="13"/>
          </p:nvPr>
        </p:nvSpPr>
        <p:spPr>
          <a:xfrm>
            <a:off x="1263316" y="2616850"/>
            <a:ext cx="2977200" cy="2947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15630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4ED5A-EBCB-BD0E-4120-E58BC4AEEB7F}"/>
              </a:ext>
            </a:extLst>
          </p:cNvPr>
          <p:cNvSpPr>
            <a:spLocks noGrp="1"/>
          </p:cNvSpPr>
          <p:nvPr>
            <p:ph type="title"/>
          </p:nvPr>
        </p:nvSpPr>
        <p:spPr>
          <a:xfrm>
            <a:off x="1263316" y="1597015"/>
            <a:ext cx="9662052" cy="410117"/>
          </a:xfrm>
          <a:prstGeom prst="rect">
            <a:avLst/>
          </a:prstGeom>
        </p:spPr>
        <p:txBody>
          <a:bodyPr vert="horz" lIns="0" tIns="0" rIns="0" bIns="0" rtlCol="0" anchor="t">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58646825-333B-4BF5-C164-095ADD376EDB}"/>
              </a:ext>
            </a:extLst>
          </p:cNvPr>
          <p:cNvSpPr>
            <a:spLocks noGrp="1"/>
          </p:cNvSpPr>
          <p:nvPr>
            <p:ph type="body" idx="1"/>
          </p:nvPr>
        </p:nvSpPr>
        <p:spPr>
          <a:xfrm>
            <a:off x="1263315" y="2616849"/>
            <a:ext cx="9662051" cy="294773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Picture 4" descr="Logo&#10;&#10;Description automatically generated">
            <a:extLst>
              <a:ext uri="{FF2B5EF4-FFF2-40B4-BE49-F238E27FC236}">
                <a16:creationId xmlns:a16="http://schemas.microsoft.com/office/drawing/2014/main" id="{3F45DF66-DFB5-022E-AE4D-112E9728603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189548" y="5938843"/>
            <a:ext cx="1631749" cy="538288"/>
          </a:xfrm>
          <a:prstGeom prst="rect">
            <a:avLst/>
          </a:prstGeom>
        </p:spPr>
      </p:pic>
    </p:spTree>
    <p:extLst>
      <p:ext uri="{BB962C8B-B14F-4D97-AF65-F5344CB8AC3E}">
        <p14:creationId xmlns:p14="http://schemas.microsoft.com/office/powerpoint/2010/main" val="3630617538"/>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90" r:id="rId4"/>
    <p:sldLayoutId id="2147483673" r:id="rId5"/>
    <p:sldLayoutId id="2147483652" r:id="rId6"/>
    <p:sldLayoutId id="2147483659" r:id="rId7"/>
    <p:sldLayoutId id="2147483658" r:id="rId8"/>
    <p:sldLayoutId id="2147483660" r:id="rId9"/>
    <p:sldLayoutId id="2147483661" r:id="rId10"/>
    <p:sldLayoutId id="2147483688" r:id="rId11"/>
    <p:sldLayoutId id="2147483689" r:id="rId12"/>
    <p:sldLayoutId id="2147483674" r:id="rId13"/>
    <p:sldLayoutId id="2147483675" r:id="rId14"/>
    <p:sldLayoutId id="2147483677" r:id="rId15"/>
    <p:sldLayoutId id="2147483676" r:id="rId16"/>
    <p:sldLayoutId id="2147483678" r:id="rId17"/>
    <p:sldLayoutId id="2147483679" r:id="rId18"/>
    <p:sldLayoutId id="2147483680" r:id="rId19"/>
    <p:sldLayoutId id="2147483681" r:id="rId20"/>
    <p:sldLayoutId id="2147483682" r:id="rId21"/>
    <p:sldLayoutId id="2147483683" r:id="rId22"/>
    <p:sldLayoutId id="2147483684" r:id="rId23"/>
    <p:sldLayoutId id="2147483691" r:id="rId24"/>
    <p:sldLayoutId id="2147483692" r:id="rId25"/>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800"/>
        </a:spcBef>
        <a:spcAft>
          <a:spcPts val="80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00000"/>
        </a:lnSpc>
        <a:spcBef>
          <a:spcPts val="1800"/>
        </a:spcBef>
        <a:spcAft>
          <a:spcPts val="600"/>
        </a:spcAft>
        <a:buFont typeface="Arial" panose="020B0604020202020204" pitchFamily="34" charset="0"/>
        <a:buNone/>
        <a:defRPr sz="2700" b="1" kern="1200">
          <a:solidFill>
            <a:schemeClr val="tx2"/>
          </a:solidFill>
          <a:latin typeface="+mn-lt"/>
          <a:ea typeface="+mn-ea"/>
          <a:cs typeface="+mn-cs"/>
        </a:defRPr>
      </a:lvl2pPr>
      <a:lvl3pPr marL="0" indent="0" algn="l" defTabSz="914400" rtl="0" eaLnBrk="1" latinLnBrk="0" hangingPunct="1">
        <a:lnSpc>
          <a:spcPct val="100000"/>
        </a:lnSpc>
        <a:spcBef>
          <a:spcPts val="1200"/>
        </a:spcBef>
        <a:spcAft>
          <a:spcPts val="600"/>
        </a:spcAft>
        <a:buFont typeface="Arial" panose="020B0604020202020204" pitchFamily="34" charset="0"/>
        <a:buNone/>
        <a:defRPr sz="1900" b="1" kern="1200">
          <a:solidFill>
            <a:schemeClr val="tx1"/>
          </a:solidFill>
          <a:latin typeface="+mn-lt"/>
          <a:ea typeface="+mn-ea"/>
          <a:cs typeface="+mn-cs"/>
        </a:defRPr>
      </a:lvl3pPr>
      <a:lvl4pPr marL="271463" indent="-271463" algn="l" defTabSz="914400"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542925" indent="-271463" algn="l" defTabSz="914400"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mailto:medboardconsultation@ahpra.gov.au" TargetMode="External"/><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medicalboard.gov.au/Registration-Standards.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0AEE58E2-8D71-BE02-0AF2-B3DE8DEB44F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6304"/>
          <a:stretch/>
        </p:blipFill>
        <p:spPr bwMode="auto">
          <a:xfrm>
            <a:off x="-2" y="2233178"/>
            <a:ext cx="12192000" cy="463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itle 1">
            <a:extLst>
              <a:ext uri="{FF2B5EF4-FFF2-40B4-BE49-F238E27FC236}">
                <a16:creationId xmlns:a16="http://schemas.microsoft.com/office/drawing/2014/main" id="{39DA0E3B-A73B-1B4C-9506-5DA064D87787}"/>
              </a:ext>
            </a:extLst>
          </p:cNvPr>
          <p:cNvSpPr>
            <a:spLocks noGrp="1" noChangeArrowheads="1"/>
          </p:cNvSpPr>
          <p:nvPr>
            <p:ph type="ctrTitle"/>
          </p:nvPr>
        </p:nvSpPr>
        <p:spPr>
          <a:xfrm>
            <a:off x="1660286" y="6234484"/>
            <a:ext cx="4566104" cy="2258106"/>
          </a:xfrm>
        </p:spPr>
        <p:txBody>
          <a:bodyPr/>
          <a:lstStyle/>
          <a:p>
            <a:pPr>
              <a:lnSpc>
                <a:spcPct val="115000"/>
              </a:lnSpc>
              <a:spcAft>
                <a:spcPts val="1000"/>
              </a:spcAft>
            </a:pPr>
            <a:br>
              <a:rPr lang="en-AU" sz="3200" b="1">
                <a:solidFill>
                  <a:schemeClr val="bg1"/>
                </a:solidFill>
                <a:latin typeface="Calibri" panose="020F0502020204030204" pitchFamily="34" charset="0"/>
                <a:ea typeface="Calibri" panose="020F0502020204030204" pitchFamily="34" charset="0"/>
                <a:cs typeface="Times New Roman" panose="02020603050405020304" pitchFamily="18" charset="0"/>
              </a:rPr>
            </a:br>
            <a:br>
              <a:rPr lang="en-AU" sz="2800">
                <a:latin typeface="Calibri" panose="020F0502020204030204" pitchFamily="34" charset="0"/>
                <a:ea typeface="Calibri" panose="020F0502020204030204" pitchFamily="34" charset="0"/>
                <a:cs typeface="Times New Roman" panose="02020603050405020304" pitchFamily="18" charset="0"/>
              </a:rPr>
            </a:br>
            <a:endParaRPr lang="en-US" altLang="en-US" sz="3200" b="1">
              <a:solidFill>
                <a:schemeClr val="bg1"/>
              </a:solidFill>
              <a:latin typeface="Century Gothic" panose="020B0502020202020204" pitchFamily="34" charset="0"/>
            </a:endParaRPr>
          </a:p>
        </p:txBody>
      </p:sp>
      <p:pic>
        <p:nvPicPr>
          <p:cNvPr id="3" name="Picture 2">
            <a:extLst>
              <a:ext uri="{FF2B5EF4-FFF2-40B4-BE49-F238E27FC236}">
                <a16:creationId xmlns:a16="http://schemas.microsoft.com/office/drawing/2014/main" id="{9E291B1A-6A50-89A6-EBED-1EC7F3CB4011}"/>
              </a:ext>
            </a:extLst>
          </p:cNvPr>
          <p:cNvPicPr>
            <a:picLocks noChangeAspect="1"/>
          </p:cNvPicPr>
          <p:nvPr/>
        </p:nvPicPr>
        <p:blipFill>
          <a:blip r:embed="rId4"/>
          <a:stretch>
            <a:fillRect/>
          </a:stretch>
        </p:blipFill>
        <p:spPr>
          <a:xfrm>
            <a:off x="0" y="-2718"/>
            <a:ext cx="12192000" cy="235458"/>
          </a:xfrm>
          <a:prstGeom prst="rect">
            <a:avLst/>
          </a:prstGeom>
        </p:spPr>
      </p:pic>
      <p:grpSp>
        <p:nvGrpSpPr>
          <p:cNvPr id="2" name="Group 1">
            <a:extLst>
              <a:ext uri="{FF2B5EF4-FFF2-40B4-BE49-F238E27FC236}">
                <a16:creationId xmlns:a16="http://schemas.microsoft.com/office/drawing/2014/main" id="{5E539260-0053-AA06-0CD4-AEB4FC988A2B}"/>
              </a:ext>
            </a:extLst>
          </p:cNvPr>
          <p:cNvGrpSpPr/>
          <p:nvPr/>
        </p:nvGrpSpPr>
        <p:grpSpPr>
          <a:xfrm>
            <a:off x="127817" y="240257"/>
            <a:ext cx="11936361" cy="1399410"/>
            <a:chOff x="157807" y="240249"/>
            <a:chExt cx="11947429" cy="1399410"/>
          </a:xfrm>
        </p:grpSpPr>
        <p:sp>
          <p:nvSpPr>
            <p:cNvPr id="4" name="TextBox 3">
              <a:extLst>
                <a:ext uri="{FF2B5EF4-FFF2-40B4-BE49-F238E27FC236}">
                  <a16:creationId xmlns:a16="http://schemas.microsoft.com/office/drawing/2014/main" id="{333DE5B2-8E6B-115D-23F2-97832E34B76F}"/>
                </a:ext>
              </a:extLst>
            </p:cNvPr>
            <p:cNvSpPr txBox="1"/>
            <p:nvPr/>
          </p:nvSpPr>
          <p:spPr>
            <a:xfrm>
              <a:off x="157807" y="993328"/>
              <a:ext cx="11947429" cy="646331"/>
            </a:xfrm>
            <a:prstGeom prst="rect">
              <a:avLst/>
            </a:prstGeom>
            <a:noFill/>
          </p:spPr>
          <p:txBody>
            <a:bodyPr wrap="square" rtlCol="0">
              <a:spAutoFit/>
            </a:bodyPr>
            <a:lstStyle/>
            <a:p>
              <a:r>
                <a:rPr lang="en-AU" sz="3600" b="1" dirty="0">
                  <a:latin typeface="+mn-lt"/>
                  <a:cs typeface="Segoe UI Semibold" panose="020B0702040204020203" pitchFamily="34" charset="0"/>
                </a:rPr>
                <a:t>Office of the National Rural Health Commissioner</a:t>
              </a:r>
            </a:p>
          </p:txBody>
        </p:sp>
        <p:pic>
          <p:nvPicPr>
            <p:cNvPr id="5" name="Picture 4">
              <a:extLst>
                <a:ext uri="{FF2B5EF4-FFF2-40B4-BE49-F238E27FC236}">
                  <a16:creationId xmlns:a16="http://schemas.microsoft.com/office/drawing/2014/main" id="{189A4708-8AEE-2E71-3ABA-8E7460E1F03C}"/>
                </a:ext>
              </a:extLst>
            </p:cNvPr>
            <p:cNvPicPr>
              <a:picLocks noChangeAspect="1"/>
            </p:cNvPicPr>
            <p:nvPr/>
          </p:nvPicPr>
          <p:blipFill>
            <a:blip r:embed="rId5"/>
            <a:stretch>
              <a:fillRect/>
            </a:stretch>
          </p:blipFill>
          <p:spPr>
            <a:xfrm>
              <a:off x="157809" y="240249"/>
              <a:ext cx="3585664" cy="802998"/>
            </a:xfrm>
            <a:prstGeom prst="rect">
              <a:avLst/>
            </a:prstGeom>
          </p:spPr>
        </p:pic>
      </p:grpSp>
      <p:sp>
        <p:nvSpPr>
          <p:cNvPr id="8" name="Subtitle 2">
            <a:extLst>
              <a:ext uri="{FF2B5EF4-FFF2-40B4-BE49-F238E27FC236}">
                <a16:creationId xmlns:a16="http://schemas.microsoft.com/office/drawing/2014/main" id="{9507892F-16C5-564F-FD77-72ECBC65A164}"/>
              </a:ext>
            </a:extLst>
          </p:cNvPr>
          <p:cNvSpPr txBox="1">
            <a:spLocks noChangeArrowheads="1"/>
          </p:cNvSpPr>
          <p:nvPr/>
        </p:nvSpPr>
        <p:spPr bwMode="auto">
          <a:xfrm>
            <a:off x="254473" y="5427629"/>
            <a:ext cx="11809706" cy="143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altLang="en-US" dirty="0">
                <a:solidFill>
                  <a:schemeClr val="bg1"/>
                </a:solidFill>
                <a:cs typeface="Calibri Light" panose="020F0302020204030204" pitchFamily="34" charset="0"/>
              </a:rPr>
              <a:t>National Rural Health Commissioner</a:t>
            </a:r>
          </a:p>
          <a:p>
            <a:pPr algn="l"/>
            <a:r>
              <a:rPr lang="en-AU" altLang="en-US" dirty="0">
                <a:solidFill>
                  <a:schemeClr val="bg1"/>
                </a:solidFill>
                <a:cs typeface="Calibri Light"/>
              </a:rPr>
              <a:t>Adj. Prof. Ruth Stewart</a:t>
            </a:r>
          </a:p>
          <a:p>
            <a:pPr algn="l"/>
            <a:r>
              <a:rPr lang="en-AU" altLang="en-US" sz="2000" dirty="0">
                <a:solidFill>
                  <a:schemeClr val="bg1"/>
                </a:solidFill>
                <a:ea typeface="Calibri"/>
                <a:cs typeface="Calibri Light"/>
              </a:rPr>
              <a:t>Monday, 20 November 2023</a:t>
            </a:r>
          </a:p>
        </p:txBody>
      </p:sp>
      <p:sp>
        <p:nvSpPr>
          <p:cNvPr id="2051" name="Subtitle 2">
            <a:extLst>
              <a:ext uri="{FF2B5EF4-FFF2-40B4-BE49-F238E27FC236}">
                <a16:creationId xmlns:a16="http://schemas.microsoft.com/office/drawing/2014/main" id="{007BF54F-C91A-5843-832F-003391EA3782}"/>
              </a:ext>
            </a:extLst>
          </p:cNvPr>
          <p:cNvSpPr>
            <a:spLocks noGrp="1" noChangeArrowheads="1"/>
          </p:cNvSpPr>
          <p:nvPr>
            <p:ph type="subTitle" idx="1"/>
          </p:nvPr>
        </p:nvSpPr>
        <p:spPr>
          <a:xfrm>
            <a:off x="191776" y="2348424"/>
            <a:ext cx="11872402" cy="789150"/>
          </a:xfrm>
        </p:spPr>
        <p:txBody>
          <a:bodyPr vert="horz" lIns="0" tIns="0" rIns="0" bIns="0" rtlCol="0" anchor="t">
            <a:normAutofit/>
          </a:bodyPr>
          <a:lstStyle/>
          <a:p>
            <a:pPr algn="l"/>
            <a:r>
              <a:rPr lang="en-AU" altLang="en-US" sz="4400" b="1" dirty="0">
                <a:solidFill>
                  <a:schemeClr val="bg1"/>
                </a:solidFill>
                <a:cs typeface="Calibri Light"/>
              </a:rPr>
              <a:t>Rural Generalist Recognition </a:t>
            </a:r>
            <a:endParaRPr lang="en-AU" altLang="en-US" sz="4400" b="1" dirty="0">
              <a:solidFill>
                <a:schemeClr val="bg1"/>
              </a:solidFill>
              <a:cs typeface="Calibri Light" panose="020F0302020204030204" pitchFamily="34" charset="0"/>
            </a:endParaRPr>
          </a:p>
          <a:p>
            <a:pPr algn="l"/>
            <a:endParaRPr lang="en-AU" altLang="en-US" b="1" dirty="0">
              <a:solidFill>
                <a:schemeClr val="bg1"/>
              </a:solidFill>
              <a:ea typeface="Calibri"/>
              <a:cs typeface="Calibri Light" panose="020F0302020204030204" pitchFamily="34" charset="0"/>
            </a:endParaRPr>
          </a:p>
          <a:p>
            <a:pPr algn="l"/>
            <a:endParaRPr lang="en-AU" altLang="en-US" sz="4400" b="1" dirty="0">
              <a:solidFill>
                <a:schemeClr val="bg1"/>
              </a:solidFill>
              <a:ea typeface="Calibri"/>
              <a:cs typeface="Calibri Light" panose="020F0302020204030204" pitchFamily="34" charset="0"/>
            </a:endParaRPr>
          </a:p>
        </p:txBody>
      </p:sp>
    </p:spTree>
    <p:extLst>
      <p:ext uri="{BB962C8B-B14F-4D97-AF65-F5344CB8AC3E}">
        <p14:creationId xmlns:p14="http://schemas.microsoft.com/office/powerpoint/2010/main" val="6228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1029FB7-14FC-39A4-9813-60CEDA15433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6496" t="26304"/>
          <a:stretch/>
        </p:blipFill>
        <p:spPr bwMode="auto">
          <a:xfrm>
            <a:off x="0" y="0"/>
            <a:ext cx="12192000" cy="68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DF7CB51-CA42-DF61-5E34-0EA59954A859}"/>
              </a:ext>
            </a:extLst>
          </p:cNvPr>
          <p:cNvSpPr txBox="1"/>
          <p:nvPr/>
        </p:nvSpPr>
        <p:spPr>
          <a:xfrm>
            <a:off x="981266" y="2852094"/>
            <a:ext cx="6162674" cy="3416320"/>
          </a:xfrm>
          <a:prstGeom prst="rect">
            <a:avLst/>
          </a:prstGeom>
          <a:noFill/>
        </p:spPr>
        <p:txBody>
          <a:bodyPr wrap="square">
            <a:spAutoFit/>
          </a:bodyPr>
          <a:lstStyle/>
          <a:p>
            <a:r>
              <a:rPr lang="en-US" sz="5400" b="1" dirty="0">
                <a:solidFill>
                  <a:schemeClr val="bg1"/>
                </a:solidFill>
              </a:rPr>
              <a:t>How do Rural Generalists benefit communities?</a:t>
            </a:r>
          </a:p>
        </p:txBody>
      </p:sp>
    </p:spTree>
    <p:extLst>
      <p:ext uri="{BB962C8B-B14F-4D97-AF65-F5344CB8AC3E}">
        <p14:creationId xmlns:p14="http://schemas.microsoft.com/office/powerpoint/2010/main" val="1987793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98B262-B10D-6C56-FB63-13ACC4593FFE}"/>
              </a:ext>
            </a:extLst>
          </p:cNvPr>
          <p:cNvSpPr>
            <a:spLocks noGrp="1"/>
          </p:cNvSpPr>
          <p:nvPr>
            <p:ph type="body" sz="quarter" idx="12"/>
          </p:nvPr>
        </p:nvSpPr>
        <p:spPr>
          <a:xfrm>
            <a:off x="8215903" y="1157633"/>
            <a:ext cx="2744573" cy="4437886"/>
          </a:xfrm>
          <a:ln>
            <a:solidFill>
              <a:schemeClr val="accent1"/>
            </a:solidFill>
          </a:ln>
        </p:spPr>
        <p:txBody>
          <a:bodyPr vert="horz" lIns="144000" tIns="180000" rIns="72000" bIns="0" rtlCol="0" anchor="t">
            <a:normAutofit/>
          </a:bodyPr>
          <a:lstStyle/>
          <a:p>
            <a:r>
              <a:rPr lang="en-US" sz="1700" b="1" dirty="0"/>
              <a:t>Integrated rural care</a:t>
            </a:r>
          </a:p>
          <a:p>
            <a:pPr marL="285750" indent="-285750">
              <a:buFont typeface="Arial" panose="020B0604020202020204" pitchFamily="34" charset="0"/>
              <a:buChar char="•"/>
            </a:pPr>
            <a:r>
              <a:rPr lang="en-AU" sz="1200" dirty="0"/>
              <a:t>Rural patients can receive coordinated care from community/ACCHS clinic to hospital and back</a:t>
            </a:r>
          </a:p>
          <a:p>
            <a:r>
              <a:rPr lang="en-AU" sz="1400" b="1" dirty="0"/>
              <a:t>RGs:</a:t>
            </a:r>
          </a:p>
          <a:p>
            <a:pPr marL="285750" indent="-285750">
              <a:buFont typeface="Arial" panose="020B0604020202020204" pitchFamily="34" charset="0"/>
              <a:buChar char="•"/>
            </a:pPr>
            <a:r>
              <a:rPr lang="en-AU" sz="1400" b="1" dirty="0"/>
              <a:t>RGs have the range of skills to pivot to fill local service gaps</a:t>
            </a:r>
          </a:p>
          <a:p>
            <a:pPr marL="285750" indent="-285750">
              <a:buFont typeface="Arial" panose="020B0604020202020204" pitchFamily="34" charset="0"/>
              <a:buChar char="•"/>
            </a:pPr>
            <a:r>
              <a:rPr lang="en-AU" sz="1400" b="1" dirty="0"/>
              <a:t>RGs diverse skills can make other local health services viable</a:t>
            </a:r>
          </a:p>
          <a:p>
            <a:pPr marL="285750" indent="-285750">
              <a:buFont typeface="Arial" panose="020B0604020202020204" pitchFamily="34" charset="0"/>
              <a:buChar char="•"/>
            </a:pPr>
            <a:r>
              <a:rPr lang="en-AU" sz="1400" b="1" dirty="0"/>
              <a:t>All RGs trained for GP and generalist care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b="1" dirty="0"/>
          </a:p>
          <a:p>
            <a:pPr marL="285750" indent="-285750">
              <a:buFont typeface="Arial" panose="020B0604020202020204" pitchFamily="34" charset="0"/>
              <a:buChar char="•"/>
            </a:pPr>
            <a:endParaRPr lang="en-AU" sz="1600" dirty="0"/>
          </a:p>
        </p:txBody>
      </p:sp>
      <p:sp>
        <p:nvSpPr>
          <p:cNvPr id="5" name="Text Placeholder 4">
            <a:extLst>
              <a:ext uri="{FF2B5EF4-FFF2-40B4-BE49-F238E27FC236}">
                <a16:creationId xmlns:a16="http://schemas.microsoft.com/office/drawing/2014/main" id="{9D8A44FE-F223-6B36-4123-9B529CE5A155}"/>
              </a:ext>
            </a:extLst>
          </p:cNvPr>
          <p:cNvSpPr>
            <a:spLocks noGrp="1"/>
          </p:cNvSpPr>
          <p:nvPr>
            <p:ph type="body" sz="quarter" idx="14"/>
          </p:nvPr>
        </p:nvSpPr>
        <p:spPr>
          <a:xfrm>
            <a:off x="4610195" y="1175617"/>
            <a:ext cx="2744573" cy="4437887"/>
          </a:xfrm>
          <a:ln w="9525" cap="rnd">
            <a:solidFill>
              <a:schemeClr val="accent1"/>
            </a:solidFill>
            <a:round/>
          </a:ln>
        </p:spPr>
        <p:txBody>
          <a:bodyPr vert="horz" lIns="144000" tIns="180000" rIns="72000" bIns="0" rtlCol="0" anchor="t">
            <a:normAutofit/>
          </a:bodyPr>
          <a:lstStyle/>
          <a:p>
            <a:r>
              <a:rPr lang="en-US" sz="1700" b="1" dirty="0"/>
              <a:t>Rural access to emergency care</a:t>
            </a:r>
          </a:p>
          <a:p>
            <a:pPr marL="285750" indent="-285750">
              <a:buFont typeface="Arial" panose="020B0604020202020204" pitchFamily="34" charset="0"/>
              <a:buChar char="•"/>
            </a:pPr>
            <a:r>
              <a:rPr lang="en-AU" sz="1200" dirty="0"/>
              <a:t>Most</a:t>
            </a:r>
            <a:r>
              <a:rPr lang="en-AU" sz="1200" b="1" dirty="0"/>
              <a:t> </a:t>
            </a:r>
            <a:r>
              <a:rPr lang="en-AU" sz="1200" dirty="0"/>
              <a:t>rural hospitals do not have any specialist emergency physicians</a:t>
            </a:r>
          </a:p>
          <a:p>
            <a:r>
              <a:rPr lang="en-AU" sz="1400" b="1" dirty="0"/>
              <a:t>RGs: </a:t>
            </a:r>
            <a:r>
              <a:rPr lang="en-AU" sz="1400" dirty="0"/>
              <a:t> </a:t>
            </a:r>
          </a:p>
          <a:p>
            <a:pPr marL="285750" indent="-285750">
              <a:buChar char="•"/>
            </a:pPr>
            <a:r>
              <a:rPr lang="en-AU" sz="1400" b="1" dirty="0"/>
              <a:t>Provide rural emergency care inc. obstetrics, anaesthetics  and retrievals</a:t>
            </a:r>
          </a:p>
          <a:p>
            <a:pPr marL="285750" indent="-285750">
              <a:buFont typeface="Arial" panose="020B0604020202020204" pitchFamily="34" charset="0"/>
              <a:buChar char="•"/>
            </a:pPr>
            <a:r>
              <a:rPr lang="en-AU" sz="1400" b="1" dirty="0"/>
              <a:t>Manage rural  hospital emergency depts </a:t>
            </a:r>
          </a:p>
          <a:p>
            <a:pPr marL="285750" indent="-285750">
              <a:buFont typeface="Arial" panose="020B0604020202020204" pitchFamily="34" charset="0"/>
              <a:buChar char="•"/>
            </a:pPr>
            <a:r>
              <a:rPr lang="en-AU" sz="1400" b="1" dirty="0"/>
              <a:t>Support local emergency rosters</a:t>
            </a:r>
          </a:p>
        </p:txBody>
      </p:sp>
      <p:sp>
        <p:nvSpPr>
          <p:cNvPr id="6" name="Text Placeholder 5">
            <a:extLst>
              <a:ext uri="{FF2B5EF4-FFF2-40B4-BE49-F238E27FC236}">
                <a16:creationId xmlns:a16="http://schemas.microsoft.com/office/drawing/2014/main" id="{B1F6BDC1-EEB8-9D9A-7143-C123D523EEAC}"/>
              </a:ext>
            </a:extLst>
          </p:cNvPr>
          <p:cNvSpPr>
            <a:spLocks noGrp="1"/>
          </p:cNvSpPr>
          <p:nvPr>
            <p:ph type="body" sz="quarter" idx="15"/>
          </p:nvPr>
        </p:nvSpPr>
        <p:spPr>
          <a:xfrm>
            <a:off x="1004122" y="1137065"/>
            <a:ext cx="2744573" cy="4437887"/>
          </a:xfrm>
          <a:ln>
            <a:solidFill>
              <a:schemeClr val="accent1"/>
            </a:solidFill>
          </a:ln>
        </p:spPr>
        <p:txBody>
          <a:bodyPr vert="horz" lIns="144000" tIns="180000" rIns="72000" bIns="0" rtlCol="0" anchor="t">
            <a:normAutofit/>
          </a:bodyPr>
          <a:lstStyle/>
          <a:p>
            <a:r>
              <a:rPr lang="en-US" sz="1700" b="1" dirty="0"/>
              <a:t>Rural access to specialised services</a:t>
            </a:r>
          </a:p>
          <a:p>
            <a:pPr marL="285750" indent="-285750">
              <a:buFont typeface="Arial" panose="020B0604020202020204" pitchFamily="34" charset="0"/>
              <a:buChar char="•"/>
            </a:pPr>
            <a:r>
              <a:rPr lang="en-US" sz="1200" b="1" dirty="0"/>
              <a:t>25%</a:t>
            </a:r>
            <a:r>
              <a:rPr lang="en-US" sz="1200" dirty="0"/>
              <a:t> fewer specialist services received by people in rural areas, than people in cities </a:t>
            </a:r>
          </a:p>
          <a:p>
            <a:pPr marL="285750" indent="-285750">
              <a:buFont typeface="Arial" panose="020B0604020202020204" pitchFamily="34" charset="0"/>
              <a:buChar char="•"/>
            </a:pPr>
            <a:r>
              <a:rPr lang="en-US" sz="1200" b="1" dirty="0"/>
              <a:t>60%</a:t>
            </a:r>
            <a:r>
              <a:rPr lang="en-US" sz="1200" dirty="0"/>
              <a:t> fewer specialist services received by people in remote areas, than people in cities</a:t>
            </a:r>
          </a:p>
          <a:p>
            <a:pPr marL="285750" indent="-285750">
              <a:buFont typeface="Arial" panose="020B0604020202020204" pitchFamily="34" charset="0"/>
              <a:buChar char="•"/>
            </a:pPr>
            <a:r>
              <a:rPr lang="en-US" sz="1200" dirty="0"/>
              <a:t>Without local RGs, rural families bear costs of accessing urban care</a:t>
            </a:r>
          </a:p>
          <a:p>
            <a:r>
              <a:rPr lang="en-US" sz="1400" b="1" dirty="0"/>
              <a:t>RGs</a:t>
            </a:r>
            <a:endParaRPr lang="en-US" b="1" dirty="0"/>
          </a:p>
          <a:p>
            <a:pPr marL="285750" indent="-285750">
              <a:buFont typeface="Arial" panose="020B0604020202020204" pitchFamily="34" charset="0"/>
              <a:buChar char="•"/>
            </a:pPr>
            <a:r>
              <a:rPr lang="en-US" sz="1400" b="1" dirty="0"/>
              <a:t>enable care on-country</a:t>
            </a:r>
          </a:p>
          <a:p>
            <a:pPr marL="285750" indent="-285750">
              <a:buFont typeface="Arial" panose="020B0604020202020204" pitchFamily="34" charset="0"/>
              <a:buChar char="•"/>
            </a:pPr>
            <a:r>
              <a:rPr lang="en-US" sz="1400" b="1" dirty="0"/>
              <a:t>know local context</a:t>
            </a:r>
          </a:p>
        </p:txBody>
      </p:sp>
      <p:grpSp>
        <p:nvGrpSpPr>
          <p:cNvPr id="7" name="Group 6">
            <a:extLst>
              <a:ext uri="{FF2B5EF4-FFF2-40B4-BE49-F238E27FC236}">
                <a16:creationId xmlns:a16="http://schemas.microsoft.com/office/drawing/2014/main" id="{96C50A64-1C83-D441-C4A6-0B1A42824436}"/>
              </a:ext>
            </a:extLst>
          </p:cNvPr>
          <p:cNvGrpSpPr/>
          <p:nvPr/>
        </p:nvGrpSpPr>
        <p:grpSpPr>
          <a:xfrm>
            <a:off x="6096000" y="5954719"/>
            <a:ext cx="3938970" cy="758822"/>
            <a:chOff x="6096000" y="5954719"/>
            <a:chExt cx="3938970" cy="758822"/>
          </a:xfrm>
        </p:grpSpPr>
        <p:pic>
          <p:nvPicPr>
            <p:cNvPr id="8" name="Picture 7">
              <a:extLst>
                <a:ext uri="{FF2B5EF4-FFF2-40B4-BE49-F238E27FC236}">
                  <a16:creationId xmlns:a16="http://schemas.microsoft.com/office/drawing/2014/main" id="{0E18A1B4-766A-BE6B-A494-BFBF43E543BF}"/>
                </a:ext>
              </a:extLst>
            </p:cNvPr>
            <p:cNvPicPr>
              <a:picLocks noChangeAspect="1"/>
            </p:cNvPicPr>
            <p:nvPr/>
          </p:nvPicPr>
          <p:blipFill>
            <a:blip r:embed="rId3"/>
            <a:stretch>
              <a:fillRect/>
            </a:stretch>
          </p:blipFill>
          <p:spPr>
            <a:xfrm>
              <a:off x="8120445" y="5999166"/>
              <a:ext cx="1914525" cy="714375"/>
            </a:xfrm>
            <a:prstGeom prst="rect">
              <a:avLst/>
            </a:prstGeom>
          </p:spPr>
        </p:pic>
        <p:pic>
          <p:nvPicPr>
            <p:cNvPr id="9" name="Picture 8">
              <a:extLst>
                <a:ext uri="{FF2B5EF4-FFF2-40B4-BE49-F238E27FC236}">
                  <a16:creationId xmlns:a16="http://schemas.microsoft.com/office/drawing/2014/main" id="{86D40F55-BE12-1215-C2F2-6D8145AE0D98}"/>
                </a:ext>
              </a:extLst>
            </p:cNvPr>
            <p:cNvPicPr>
              <a:picLocks noChangeAspect="1"/>
            </p:cNvPicPr>
            <p:nvPr/>
          </p:nvPicPr>
          <p:blipFill>
            <a:blip r:embed="rId4"/>
            <a:stretch>
              <a:fillRect/>
            </a:stretch>
          </p:blipFill>
          <p:spPr>
            <a:xfrm>
              <a:off x="6096000" y="5954719"/>
              <a:ext cx="1934478" cy="684000"/>
            </a:xfrm>
            <a:prstGeom prst="rect">
              <a:avLst/>
            </a:prstGeom>
          </p:spPr>
        </p:pic>
      </p:grpSp>
      <p:pic>
        <p:nvPicPr>
          <p:cNvPr id="16" name="Picture 15">
            <a:extLst>
              <a:ext uri="{FF2B5EF4-FFF2-40B4-BE49-F238E27FC236}">
                <a16:creationId xmlns:a16="http://schemas.microsoft.com/office/drawing/2014/main" id="{3FFEE0B6-5E2B-51F4-BA41-C0ACF631C593}"/>
              </a:ext>
            </a:extLst>
          </p:cNvPr>
          <p:cNvPicPr>
            <a:picLocks noChangeAspect="1"/>
          </p:cNvPicPr>
          <p:nvPr/>
        </p:nvPicPr>
        <p:blipFill>
          <a:blip r:embed="rId5"/>
          <a:stretch>
            <a:fillRect/>
          </a:stretch>
        </p:blipFill>
        <p:spPr>
          <a:xfrm>
            <a:off x="0" y="1800"/>
            <a:ext cx="12192000" cy="924184"/>
          </a:xfrm>
          <a:prstGeom prst="rect">
            <a:avLst/>
          </a:prstGeom>
        </p:spPr>
      </p:pic>
      <p:sp>
        <p:nvSpPr>
          <p:cNvPr id="2" name="Title 1">
            <a:extLst>
              <a:ext uri="{FF2B5EF4-FFF2-40B4-BE49-F238E27FC236}">
                <a16:creationId xmlns:a16="http://schemas.microsoft.com/office/drawing/2014/main" id="{88A52846-2B92-08D4-CCEF-03BD0EFA7210}"/>
              </a:ext>
            </a:extLst>
          </p:cNvPr>
          <p:cNvSpPr>
            <a:spLocks noGrp="1"/>
          </p:cNvSpPr>
          <p:nvPr>
            <p:ph type="title"/>
          </p:nvPr>
        </p:nvSpPr>
        <p:spPr>
          <a:xfrm>
            <a:off x="372918" y="219281"/>
            <a:ext cx="11819082" cy="706703"/>
          </a:xfrm>
        </p:spPr>
        <p:txBody>
          <a:bodyPr/>
          <a:lstStyle/>
          <a:p>
            <a:r>
              <a:rPr lang="en-US" sz="4400" b="1" dirty="0">
                <a:solidFill>
                  <a:schemeClr val="bg1"/>
                </a:solidFill>
                <a:latin typeface="Calibri" panose="020F0502020204030204" pitchFamily="34" charset="0"/>
                <a:cs typeface="Calibri" panose="020F0502020204030204" pitchFamily="34" charset="0"/>
              </a:rPr>
              <a:t>How do Rural Generalists benefit Communities?</a:t>
            </a:r>
            <a:endParaRPr lang="en-AU" sz="4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4220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720932-8665-3682-1B56-155078A6EEAD}"/>
              </a:ext>
            </a:extLst>
          </p:cNvPr>
          <p:cNvGrpSpPr/>
          <p:nvPr/>
        </p:nvGrpSpPr>
        <p:grpSpPr>
          <a:xfrm>
            <a:off x="6096000" y="5954719"/>
            <a:ext cx="3938970" cy="758822"/>
            <a:chOff x="6096000" y="5954719"/>
            <a:chExt cx="3938970" cy="758822"/>
          </a:xfrm>
        </p:grpSpPr>
        <p:pic>
          <p:nvPicPr>
            <p:cNvPr id="3" name="Picture 2">
              <a:extLst>
                <a:ext uri="{FF2B5EF4-FFF2-40B4-BE49-F238E27FC236}">
                  <a16:creationId xmlns:a16="http://schemas.microsoft.com/office/drawing/2014/main" id="{4B54C232-A540-8A59-8BD3-2E42E29060B7}"/>
                </a:ext>
              </a:extLst>
            </p:cNvPr>
            <p:cNvPicPr>
              <a:picLocks noChangeAspect="1"/>
            </p:cNvPicPr>
            <p:nvPr/>
          </p:nvPicPr>
          <p:blipFill>
            <a:blip r:embed="rId3"/>
            <a:stretch>
              <a:fillRect/>
            </a:stretch>
          </p:blipFill>
          <p:spPr>
            <a:xfrm>
              <a:off x="8120445" y="5999166"/>
              <a:ext cx="1914525" cy="714375"/>
            </a:xfrm>
            <a:prstGeom prst="rect">
              <a:avLst/>
            </a:prstGeom>
          </p:spPr>
        </p:pic>
        <p:pic>
          <p:nvPicPr>
            <p:cNvPr id="4" name="Picture 3">
              <a:extLst>
                <a:ext uri="{FF2B5EF4-FFF2-40B4-BE49-F238E27FC236}">
                  <a16:creationId xmlns:a16="http://schemas.microsoft.com/office/drawing/2014/main" id="{0EFC1E9A-EAFE-C8FE-337F-62271CD19A7E}"/>
                </a:ext>
              </a:extLst>
            </p:cNvPr>
            <p:cNvPicPr>
              <a:picLocks noChangeAspect="1"/>
            </p:cNvPicPr>
            <p:nvPr/>
          </p:nvPicPr>
          <p:blipFill>
            <a:blip r:embed="rId4"/>
            <a:stretch>
              <a:fillRect/>
            </a:stretch>
          </p:blipFill>
          <p:spPr>
            <a:xfrm>
              <a:off x="6096000" y="5954719"/>
              <a:ext cx="1934478" cy="684000"/>
            </a:xfrm>
            <a:prstGeom prst="rect">
              <a:avLst/>
            </a:prstGeom>
          </p:spPr>
        </p:pic>
      </p:grpSp>
      <p:pic>
        <p:nvPicPr>
          <p:cNvPr id="5" name="Picture 4">
            <a:extLst>
              <a:ext uri="{FF2B5EF4-FFF2-40B4-BE49-F238E27FC236}">
                <a16:creationId xmlns:a16="http://schemas.microsoft.com/office/drawing/2014/main" id="{442D6E82-19E7-DE2F-11C8-0B74E817480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6496" t="97742"/>
          <a:stretch/>
        </p:blipFill>
        <p:spPr bwMode="auto">
          <a:xfrm>
            <a:off x="0" y="6665320"/>
            <a:ext cx="12192000" cy="21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85EF8F6-79C9-6A83-4516-088002072E7B}"/>
              </a:ext>
            </a:extLst>
          </p:cNvPr>
          <p:cNvSpPr/>
          <p:nvPr/>
        </p:nvSpPr>
        <p:spPr>
          <a:xfrm>
            <a:off x="1031359" y="1446027"/>
            <a:ext cx="584790" cy="548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Placeholder 7" descr="A person with long hair wearing a green shirt&#10;&#10;Description automatically generated">
            <a:extLst>
              <a:ext uri="{FF2B5EF4-FFF2-40B4-BE49-F238E27FC236}">
                <a16:creationId xmlns:a16="http://schemas.microsoft.com/office/drawing/2014/main" id="{589D5CBC-0F01-2D3B-F15C-B07DFCD695DE}"/>
              </a:ext>
            </a:extLst>
          </p:cNvPr>
          <p:cNvPicPr>
            <a:picLocks noChangeAspect="1"/>
          </p:cNvPicPr>
          <p:nvPr/>
        </p:nvPicPr>
        <p:blipFill>
          <a:blip r:embed="rId6"/>
          <a:srcRect t="10144" b="10144"/>
          <a:stretch/>
        </p:blipFill>
        <p:spPr>
          <a:xfrm>
            <a:off x="7265076" y="1599072"/>
            <a:ext cx="4364948" cy="3895725"/>
          </a:xfrm>
          <a:prstGeom prst="rect">
            <a:avLst/>
          </a:prstGeom>
        </p:spPr>
      </p:pic>
      <p:sp>
        <p:nvSpPr>
          <p:cNvPr id="8" name="Text Placeholder 3">
            <a:extLst>
              <a:ext uri="{FF2B5EF4-FFF2-40B4-BE49-F238E27FC236}">
                <a16:creationId xmlns:a16="http://schemas.microsoft.com/office/drawing/2014/main" id="{F98A42A3-6EDE-DCCB-8ADA-18FC522ED2A6}"/>
              </a:ext>
            </a:extLst>
          </p:cNvPr>
          <p:cNvSpPr txBox="1">
            <a:spLocks/>
          </p:cNvSpPr>
          <p:nvPr/>
        </p:nvSpPr>
        <p:spPr>
          <a:xfrm>
            <a:off x="787828" y="2230416"/>
            <a:ext cx="5636247" cy="2947736"/>
          </a:xfrm>
          <a:prstGeom prst="rect">
            <a:avLst/>
          </a:prstGeom>
        </p:spPr>
        <p:txBody>
          <a:bodyPr vert="horz" lIns="0" tIns="0" rIns="0" bIns="0" rtlCol="0" anchor="t">
            <a:normAutofit lnSpcReduction="10000"/>
          </a:bodyPr>
          <a:lstStyle>
            <a:lvl1pPr marL="0" indent="0" algn="l" defTabSz="914400" rtl="0" eaLnBrk="1" latinLnBrk="0" hangingPunct="1">
              <a:lnSpc>
                <a:spcPct val="100000"/>
              </a:lnSpc>
              <a:spcBef>
                <a:spcPts val="800"/>
              </a:spcBef>
              <a:spcAft>
                <a:spcPts val="80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00000"/>
              </a:lnSpc>
              <a:spcBef>
                <a:spcPts val="1800"/>
              </a:spcBef>
              <a:spcAft>
                <a:spcPts val="600"/>
              </a:spcAft>
              <a:buFont typeface="Arial" panose="020B0604020202020204" pitchFamily="34" charset="0"/>
              <a:buNone/>
              <a:defRPr sz="2700" b="1" kern="1200">
                <a:solidFill>
                  <a:schemeClr val="tx2"/>
                </a:solidFill>
                <a:latin typeface="+mn-lt"/>
                <a:ea typeface="+mn-ea"/>
                <a:cs typeface="+mn-cs"/>
              </a:defRPr>
            </a:lvl2pPr>
            <a:lvl3pPr marL="0" indent="0" algn="l" defTabSz="914400" rtl="0" eaLnBrk="1" latinLnBrk="0" hangingPunct="1">
              <a:lnSpc>
                <a:spcPct val="100000"/>
              </a:lnSpc>
              <a:spcBef>
                <a:spcPts val="1200"/>
              </a:spcBef>
              <a:spcAft>
                <a:spcPts val="600"/>
              </a:spcAft>
              <a:buFont typeface="Arial" panose="020B0604020202020204" pitchFamily="34" charset="0"/>
              <a:buNone/>
              <a:defRPr sz="1900" b="1" kern="1200">
                <a:solidFill>
                  <a:schemeClr val="tx1"/>
                </a:solidFill>
                <a:latin typeface="+mn-lt"/>
                <a:ea typeface="+mn-ea"/>
                <a:cs typeface="+mn-cs"/>
              </a:defRPr>
            </a:lvl3pPr>
            <a:lvl4pPr marL="271463" indent="-271463" algn="l" defTabSz="914400"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542925" indent="-271463" algn="l" defTabSz="914400"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85000"/>
                    <a:lumOff val="15000"/>
                  </a:schemeClr>
                </a:solidFill>
                <a:ea typeface="+mn-lt"/>
                <a:cs typeface="+mn-lt"/>
              </a:rPr>
              <a:t>“I work 2 days a week in private practice, one day a week as a medical educator for our rural medical students and the remainder of the time working for the local hospital which involves doing a mix of emergency, ward work, outreach clinics to remote communities and my procedural skill is obstetrics</a:t>
            </a:r>
          </a:p>
          <a:p>
            <a:r>
              <a:rPr lang="en-US" dirty="0">
                <a:solidFill>
                  <a:schemeClr val="tx1">
                    <a:lumMod val="85000"/>
                    <a:lumOff val="15000"/>
                  </a:schemeClr>
                </a:solidFill>
                <a:ea typeface="+mn-lt"/>
                <a:cs typeface="+mn-lt"/>
              </a:rPr>
              <a:t>“One day you are managing a multi-trauma and the next you are congratulating a young couple on their first positive pregnancy test. You get to be around for that couples’ pregnancy, delivery and get to know the baby as it starts to grow. I can’t think of many other jobs that provide such a range of cases.”</a:t>
            </a:r>
            <a:endParaRPr lang="en-US" dirty="0">
              <a:solidFill>
                <a:schemeClr val="tx1">
                  <a:lumMod val="85000"/>
                  <a:lumOff val="15000"/>
                </a:schemeClr>
              </a:solidFill>
            </a:endParaRPr>
          </a:p>
        </p:txBody>
      </p:sp>
      <p:sp>
        <p:nvSpPr>
          <p:cNvPr id="9" name="TextBox 8">
            <a:extLst>
              <a:ext uri="{FF2B5EF4-FFF2-40B4-BE49-F238E27FC236}">
                <a16:creationId xmlns:a16="http://schemas.microsoft.com/office/drawing/2014/main" id="{4016571B-38D3-1604-95BF-AB831C94CE76}"/>
              </a:ext>
            </a:extLst>
          </p:cNvPr>
          <p:cNvSpPr txBox="1"/>
          <p:nvPr/>
        </p:nvSpPr>
        <p:spPr>
          <a:xfrm>
            <a:off x="660821" y="1679848"/>
            <a:ext cx="276225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RG </a:t>
            </a:r>
            <a:r>
              <a:rPr lang="en-US" sz="1600" dirty="0" err="1"/>
              <a:t>Kununurra</a:t>
            </a:r>
            <a:r>
              <a:rPr lang="en-US" sz="1600" dirty="0"/>
              <a:t>, WA</a:t>
            </a:r>
          </a:p>
        </p:txBody>
      </p:sp>
      <p:sp>
        <p:nvSpPr>
          <p:cNvPr id="10" name="Title 1">
            <a:extLst>
              <a:ext uri="{FF2B5EF4-FFF2-40B4-BE49-F238E27FC236}">
                <a16:creationId xmlns:a16="http://schemas.microsoft.com/office/drawing/2014/main" id="{B7E5591F-C5EA-765E-9536-D7C5E982AD3E}"/>
              </a:ext>
            </a:extLst>
          </p:cNvPr>
          <p:cNvSpPr txBox="1">
            <a:spLocks/>
          </p:cNvSpPr>
          <p:nvPr/>
        </p:nvSpPr>
        <p:spPr>
          <a:xfrm>
            <a:off x="604947" y="1152820"/>
            <a:ext cx="5636248" cy="410117"/>
          </a:xfrm>
          <a:prstGeom prst="rect">
            <a:avLst/>
          </a:prstGeom>
        </p:spPr>
        <p:txBody>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r>
              <a:rPr lang="en-US" dirty="0"/>
              <a:t>Dr Alice Fitzgerald</a:t>
            </a:r>
          </a:p>
        </p:txBody>
      </p:sp>
    </p:spTree>
    <p:extLst>
      <p:ext uri="{BB962C8B-B14F-4D97-AF65-F5344CB8AC3E}">
        <p14:creationId xmlns:p14="http://schemas.microsoft.com/office/powerpoint/2010/main" val="3471719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720932-8665-3682-1B56-155078A6EEAD}"/>
              </a:ext>
            </a:extLst>
          </p:cNvPr>
          <p:cNvGrpSpPr/>
          <p:nvPr/>
        </p:nvGrpSpPr>
        <p:grpSpPr>
          <a:xfrm>
            <a:off x="6096000" y="5954719"/>
            <a:ext cx="3938970" cy="758822"/>
            <a:chOff x="6096000" y="5954719"/>
            <a:chExt cx="3938970" cy="758822"/>
          </a:xfrm>
        </p:grpSpPr>
        <p:pic>
          <p:nvPicPr>
            <p:cNvPr id="3" name="Picture 2">
              <a:extLst>
                <a:ext uri="{FF2B5EF4-FFF2-40B4-BE49-F238E27FC236}">
                  <a16:creationId xmlns:a16="http://schemas.microsoft.com/office/drawing/2014/main" id="{4B54C232-A540-8A59-8BD3-2E42E29060B7}"/>
                </a:ext>
              </a:extLst>
            </p:cNvPr>
            <p:cNvPicPr>
              <a:picLocks noChangeAspect="1"/>
            </p:cNvPicPr>
            <p:nvPr/>
          </p:nvPicPr>
          <p:blipFill>
            <a:blip r:embed="rId3"/>
            <a:stretch>
              <a:fillRect/>
            </a:stretch>
          </p:blipFill>
          <p:spPr>
            <a:xfrm>
              <a:off x="8120445" y="5999166"/>
              <a:ext cx="1914525" cy="714375"/>
            </a:xfrm>
            <a:prstGeom prst="rect">
              <a:avLst/>
            </a:prstGeom>
          </p:spPr>
        </p:pic>
        <p:pic>
          <p:nvPicPr>
            <p:cNvPr id="4" name="Picture 3">
              <a:extLst>
                <a:ext uri="{FF2B5EF4-FFF2-40B4-BE49-F238E27FC236}">
                  <a16:creationId xmlns:a16="http://schemas.microsoft.com/office/drawing/2014/main" id="{0EFC1E9A-EAFE-C8FE-337F-62271CD19A7E}"/>
                </a:ext>
              </a:extLst>
            </p:cNvPr>
            <p:cNvPicPr>
              <a:picLocks noChangeAspect="1"/>
            </p:cNvPicPr>
            <p:nvPr/>
          </p:nvPicPr>
          <p:blipFill>
            <a:blip r:embed="rId4"/>
            <a:stretch>
              <a:fillRect/>
            </a:stretch>
          </p:blipFill>
          <p:spPr>
            <a:xfrm>
              <a:off x="6096000" y="5954719"/>
              <a:ext cx="1934478" cy="684000"/>
            </a:xfrm>
            <a:prstGeom prst="rect">
              <a:avLst/>
            </a:prstGeom>
          </p:spPr>
        </p:pic>
      </p:grpSp>
      <p:pic>
        <p:nvPicPr>
          <p:cNvPr id="5" name="Picture 4">
            <a:extLst>
              <a:ext uri="{FF2B5EF4-FFF2-40B4-BE49-F238E27FC236}">
                <a16:creationId xmlns:a16="http://schemas.microsoft.com/office/drawing/2014/main" id="{442D6E82-19E7-DE2F-11C8-0B74E817480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6496" t="97742"/>
          <a:stretch/>
        </p:blipFill>
        <p:spPr bwMode="auto">
          <a:xfrm>
            <a:off x="0" y="6665320"/>
            <a:ext cx="12192000" cy="21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85EF8F6-79C9-6A83-4516-088002072E7B}"/>
              </a:ext>
            </a:extLst>
          </p:cNvPr>
          <p:cNvSpPr/>
          <p:nvPr/>
        </p:nvSpPr>
        <p:spPr>
          <a:xfrm>
            <a:off x="1031359" y="1446027"/>
            <a:ext cx="584790" cy="548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itle 1">
            <a:extLst>
              <a:ext uri="{FF2B5EF4-FFF2-40B4-BE49-F238E27FC236}">
                <a16:creationId xmlns:a16="http://schemas.microsoft.com/office/drawing/2014/main" id="{CDEB6CA7-6D30-C9FD-B4B3-7778850884C2}"/>
              </a:ext>
            </a:extLst>
          </p:cNvPr>
          <p:cNvSpPr txBox="1">
            <a:spLocks/>
          </p:cNvSpPr>
          <p:nvPr/>
        </p:nvSpPr>
        <p:spPr>
          <a:xfrm>
            <a:off x="787827" y="990624"/>
            <a:ext cx="5636248" cy="410117"/>
          </a:xfrm>
          <a:prstGeom prst="rect">
            <a:avLst/>
          </a:prstGeom>
        </p:spPr>
        <p:txBody>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r>
              <a:rPr lang="en-US" dirty="0"/>
              <a:t>Dr</a:t>
            </a:r>
            <a:r>
              <a:rPr lang="en-AU" dirty="0"/>
              <a:t> Aaron Hawkins, </a:t>
            </a:r>
            <a:br>
              <a:rPr lang="en-AU" dirty="0"/>
            </a:br>
            <a:r>
              <a:rPr lang="en-AU" sz="1600" dirty="0"/>
              <a:t>RG, Deloraine, Tasmania</a:t>
            </a:r>
            <a:endParaRPr lang="en-AU" dirty="0"/>
          </a:p>
        </p:txBody>
      </p:sp>
      <p:pic>
        <p:nvPicPr>
          <p:cNvPr id="19" name="Picture Placeholder 4">
            <a:extLst>
              <a:ext uri="{FF2B5EF4-FFF2-40B4-BE49-F238E27FC236}">
                <a16:creationId xmlns:a16="http://schemas.microsoft.com/office/drawing/2014/main" id="{8E24EBC3-76EC-A940-BC21-DA9252C4D248}"/>
              </a:ext>
            </a:extLst>
          </p:cNvPr>
          <p:cNvPicPr>
            <a:picLocks noChangeAspect="1"/>
          </p:cNvPicPr>
          <p:nvPr/>
        </p:nvPicPr>
        <p:blipFill rotWithShape="1">
          <a:blip r:embed="rId6"/>
          <a:srcRect l="5418" r="7647"/>
          <a:stretch/>
        </p:blipFill>
        <p:spPr>
          <a:xfrm>
            <a:off x="7063239" y="916752"/>
            <a:ext cx="4876801" cy="4035303"/>
          </a:xfrm>
          <a:prstGeom prst="rect">
            <a:avLst/>
          </a:prstGeom>
        </p:spPr>
      </p:pic>
      <p:sp>
        <p:nvSpPr>
          <p:cNvPr id="20" name="Content Placeholder 2">
            <a:extLst>
              <a:ext uri="{FF2B5EF4-FFF2-40B4-BE49-F238E27FC236}">
                <a16:creationId xmlns:a16="http://schemas.microsoft.com/office/drawing/2014/main" id="{542BED67-9185-3CF7-8F79-403FD640A947}"/>
              </a:ext>
            </a:extLst>
          </p:cNvPr>
          <p:cNvSpPr txBox="1">
            <a:spLocks/>
          </p:cNvSpPr>
          <p:nvPr/>
        </p:nvSpPr>
        <p:spPr>
          <a:xfrm>
            <a:off x="690292" y="2233591"/>
            <a:ext cx="5636247" cy="2947736"/>
          </a:xfrm>
          <a:prstGeom prst="rect">
            <a:avLst/>
          </a:prstGeom>
        </p:spPr>
        <p:txBody>
          <a:bodyPr>
            <a:normAutofit/>
          </a:bodyPr>
          <a:lstStyle>
            <a:lvl1pPr marL="0" indent="0" algn="l" defTabSz="914400" rtl="0" eaLnBrk="1" latinLnBrk="0" hangingPunct="1">
              <a:lnSpc>
                <a:spcPct val="100000"/>
              </a:lnSpc>
              <a:spcBef>
                <a:spcPts val="800"/>
              </a:spcBef>
              <a:spcAft>
                <a:spcPts val="80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00000"/>
              </a:lnSpc>
              <a:spcBef>
                <a:spcPts val="1800"/>
              </a:spcBef>
              <a:spcAft>
                <a:spcPts val="600"/>
              </a:spcAft>
              <a:buFont typeface="Arial" panose="020B0604020202020204" pitchFamily="34" charset="0"/>
              <a:buNone/>
              <a:defRPr sz="2700" b="1" kern="1200">
                <a:solidFill>
                  <a:schemeClr val="tx2"/>
                </a:solidFill>
                <a:latin typeface="+mn-lt"/>
                <a:ea typeface="+mn-ea"/>
                <a:cs typeface="+mn-cs"/>
              </a:defRPr>
            </a:lvl2pPr>
            <a:lvl3pPr marL="0" indent="0" algn="l" defTabSz="914400" rtl="0" eaLnBrk="1" latinLnBrk="0" hangingPunct="1">
              <a:lnSpc>
                <a:spcPct val="100000"/>
              </a:lnSpc>
              <a:spcBef>
                <a:spcPts val="1200"/>
              </a:spcBef>
              <a:spcAft>
                <a:spcPts val="600"/>
              </a:spcAft>
              <a:buFont typeface="Arial" panose="020B0604020202020204" pitchFamily="34" charset="0"/>
              <a:buNone/>
              <a:defRPr sz="1900" b="1" kern="1200">
                <a:solidFill>
                  <a:schemeClr val="tx1"/>
                </a:solidFill>
                <a:latin typeface="+mn-lt"/>
                <a:ea typeface="+mn-ea"/>
                <a:cs typeface="+mn-cs"/>
              </a:defRPr>
            </a:lvl3pPr>
            <a:lvl4pPr marL="271463" indent="-271463" algn="l" defTabSz="914400"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542925" indent="-271463" algn="l" defTabSz="914400"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600" b="0" dirty="0">
                <a:solidFill>
                  <a:schemeClr val="tx1"/>
                </a:solidFill>
              </a:rPr>
              <a:t>“ As a junior doctor I had been tossing up between psychiatry training, physician training and paediatrics, but then </a:t>
            </a:r>
            <a:r>
              <a:rPr lang="en-US" sz="1600" b="0" dirty="0" err="1">
                <a:solidFill>
                  <a:schemeClr val="tx1"/>
                </a:solidFill>
              </a:rPr>
              <a:t>realised</a:t>
            </a:r>
            <a:r>
              <a:rPr lang="en-US" sz="1600" b="0" dirty="0">
                <a:solidFill>
                  <a:schemeClr val="tx1"/>
                </a:solidFill>
              </a:rPr>
              <a:t> rural generalism could offer a small part of all of those without having to give any of it up. That </a:t>
            </a:r>
            <a:r>
              <a:rPr lang="en-US" sz="1600" b="0" dirty="0" err="1">
                <a:solidFill>
                  <a:schemeClr val="tx1"/>
                </a:solidFill>
              </a:rPr>
              <a:t>realisation</a:t>
            </a:r>
            <a:r>
              <a:rPr lang="en-US" sz="1600" b="0" dirty="0">
                <a:solidFill>
                  <a:schemeClr val="tx1"/>
                </a:solidFill>
              </a:rPr>
              <a:t> came at a time when my wife and I were feeling like a bit of an adventure, so we packed up and moved to Tasmania! </a:t>
            </a:r>
          </a:p>
          <a:p>
            <a:pPr lvl="1"/>
            <a:r>
              <a:rPr lang="en-US" sz="1600" b="0" dirty="0">
                <a:solidFill>
                  <a:schemeClr val="tx1"/>
                </a:solidFill>
              </a:rPr>
              <a:t>Once we settled in and were enjoying the lifestyle that living in the country can bring, we </a:t>
            </a:r>
            <a:r>
              <a:rPr lang="en-US" sz="1600" b="0" dirty="0" err="1">
                <a:solidFill>
                  <a:schemeClr val="tx1"/>
                </a:solidFill>
              </a:rPr>
              <a:t>realised</a:t>
            </a:r>
            <a:r>
              <a:rPr lang="en-US" sz="1600" b="0" dirty="0">
                <a:solidFill>
                  <a:schemeClr val="tx1"/>
                </a:solidFill>
              </a:rPr>
              <a:t> it was the right place for us. ”</a:t>
            </a:r>
            <a:endParaRPr lang="en-AU" sz="1600" b="0" dirty="0">
              <a:solidFill>
                <a:schemeClr val="tx1"/>
              </a:solidFill>
            </a:endParaRPr>
          </a:p>
        </p:txBody>
      </p:sp>
    </p:spTree>
    <p:extLst>
      <p:ext uri="{BB962C8B-B14F-4D97-AF65-F5344CB8AC3E}">
        <p14:creationId xmlns:p14="http://schemas.microsoft.com/office/powerpoint/2010/main" val="1443100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1029FB7-14FC-39A4-9813-60CEDA15433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6496" t="26304"/>
          <a:stretch/>
        </p:blipFill>
        <p:spPr bwMode="auto">
          <a:xfrm>
            <a:off x="0" y="0"/>
            <a:ext cx="12192000" cy="68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DF7CB51-CA42-DF61-5E34-0EA59954A859}"/>
              </a:ext>
            </a:extLst>
          </p:cNvPr>
          <p:cNvSpPr txBox="1"/>
          <p:nvPr/>
        </p:nvSpPr>
        <p:spPr>
          <a:xfrm>
            <a:off x="1176338" y="3230046"/>
            <a:ext cx="6162674" cy="2123658"/>
          </a:xfrm>
          <a:prstGeom prst="rect">
            <a:avLst/>
          </a:prstGeom>
          <a:noFill/>
        </p:spPr>
        <p:txBody>
          <a:bodyPr wrap="square">
            <a:spAutoFit/>
          </a:bodyPr>
          <a:lstStyle/>
          <a:p>
            <a:r>
              <a:rPr lang="en-AU" sz="6600" b="1" dirty="0">
                <a:ln>
                  <a:solidFill>
                    <a:schemeClr val="bg1"/>
                  </a:solidFill>
                </a:ln>
                <a:solidFill>
                  <a:schemeClr val="bg1"/>
                </a:solidFill>
                <a:latin typeface="Calibri" panose="020F0502020204030204" pitchFamily="34" charset="0"/>
                <a:cs typeface="Calibri" panose="020F0502020204030204" pitchFamily="34" charset="0"/>
              </a:rPr>
              <a:t>How do I put in a submission?</a:t>
            </a:r>
          </a:p>
        </p:txBody>
      </p:sp>
    </p:spTree>
    <p:extLst>
      <p:ext uri="{BB962C8B-B14F-4D97-AF65-F5344CB8AC3E}">
        <p14:creationId xmlns:p14="http://schemas.microsoft.com/office/powerpoint/2010/main" val="2278984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FAAD21D-CED3-464A-3539-B0D23FD85D7E}"/>
              </a:ext>
            </a:extLst>
          </p:cNvPr>
          <p:cNvSpPr txBox="1"/>
          <p:nvPr/>
        </p:nvSpPr>
        <p:spPr>
          <a:xfrm>
            <a:off x="501015" y="2649431"/>
            <a:ext cx="7801737" cy="646331"/>
          </a:xfrm>
          <a:prstGeom prst="rect">
            <a:avLst/>
          </a:prstGeom>
          <a:solidFill>
            <a:schemeClr val="accent6">
              <a:lumMod val="25000"/>
              <a:lumOff val="75000"/>
            </a:schemeClr>
          </a:solidFill>
          <a:ln w="38100">
            <a:solidFill>
              <a:schemeClr val="accent1">
                <a:lumMod val="75000"/>
              </a:schemeClr>
            </a:solidFill>
          </a:ln>
        </p:spPr>
        <p:txBody>
          <a:bodyPr wrap="square" rtlCol="0">
            <a:spAutoFit/>
          </a:bodyPr>
          <a:lstStyle/>
          <a:p>
            <a:r>
              <a:rPr lang="en-AU" sz="3600" u="sng" dirty="0">
                <a:solidFill>
                  <a:srgbClr val="0000FF"/>
                </a:solidFill>
                <a:effectLst/>
                <a:latin typeface="Arial" panose="020B0604020202020204" pitchFamily="34" charset="0"/>
                <a:ea typeface="Cambria" panose="02040503050406030204" pitchFamily="18" charset="0"/>
                <a:cs typeface="Arial" panose="020B0604020202020204" pitchFamily="34" charset="0"/>
                <a:hlinkClick r:id="rId3"/>
              </a:rPr>
              <a:t>medboardconsultation@ahpra.gov.au</a:t>
            </a:r>
            <a:r>
              <a:rPr lang="en-AU" sz="3600" b="1" dirty="0">
                <a:effectLst/>
                <a:latin typeface="Arial" panose="020B0604020202020204" pitchFamily="34" charset="0"/>
                <a:ea typeface="Cambria" panose="02040503050406030204" pitchFamily="18" charset="0"/>
                <a:cs typeface="Arial" panose="020B0604020202020204" pitchFamily="34" charset="0"/>
              </a:rPr>
              <a:t> </a:t>
            </a:r>
            <a:endParaRPr lang="en-AU" sz="36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C720932-8665-3682-1B56-155078A6EEAD}"/>
              </a:ext>
            </a:extLst>
          </p:cNvPr>
          <p:cNvGrpSpPr/>
          <p:nvPr/>
        </p:nvGrpSpPr>
        <p:grpSpPr>
          <a:xfrm>
            <a:off x="6096000" y="5954719"/>
            <a:ext cx="3938970" cy="758822"/>
            <a:chOff x="6096000" y="5954719"/>
            <a:chExt cx="3938970" cy="758822"/>
          </a:xfrm>
        </p:grpSpPr>
        <p:pic>
          <p:nvPicPr>
            <p:cNvPr id="3" name="Picture 2">
              <a:extLst>
                <a:ext uri="{FF2B5EF4-FFF2-40B4-BE49-F238E27FC236}">
                  <a16:creationId xmlns:a16="http://schemas.microsoft.com/office/drawing/2014/main" id="{4B54C232-A540-8A59-8BD3-2E42E29060B7}"/>
                </a:ext>
              </a:extLst>
            </p:cNvPr>
            <p:cNvPicPr>
              <a:picLocks noChangeAspect="1"/>
            </p:cNvPicPr>
            <p:nvPr/>
          </p:nvPicPr>
          <p:blipFill>
            <a:blip r:embed="rId4"/>
            <a:stretch>
              <a:fillRect/>
            </a:stretch>
          </p:blipFill>
          <p:spPr>
            <a:xfrm>
              <a:off x="8120445" y="5999166"/>
              <a:ext cx="1914525" cy="714375"/>
            </a:xfrm>
            <a:prstGeom prst="rect">
              <a:avLst/>
            </a:prstGeom>
          </p:spPr>
        </p:pic>
        <p:pic>
          <p:nvPicPr>
            <p:cNvPr id="4" name="Picture 3">
              <a:extLst>
                <a:ext uri="{FF2B5EF4-FFF2-40B4-BE49-F238E27FC236}">
                  <a16:creationId xmlns:a16="http://schemas.microsoft.com/office/drawing/2014/main" id="{0EFC1E9A-EAFE-C8FE-337F-62271CD19A7E}"/>
                </a:ext>
              </a:extLst>
            </p:cNvPr>
            <p:cNvPicPr>
              <a:picLocks noChangeAspect="1"/>
            </p:cNvPicPr>
            <p:nvPr/>
          </p:nvPicPr>
          <p:blipFill>
            <a:blip r:embed="rId5"/>
            <a:stretch>
              <a:fillRect/>
            </a:stretch>
          </p:blipFill>
          <p:spPr>
            <a:xfrm>
              <a:off x="6096000" y="5954719"/>
              <a:ext cx="1934478" cy="684000"/>
            </a:xfrm>
            <a:prstGeom prst="rect">
              <a:avLst/>
            </a:prstGeom>
          </p:spPr>
        </p:pic>
      </p:grpSp>
      <p:pic>
        <p:nvPicPr>
          <p:cNvPr id="5" name="Picture 4">
            <a:extLst>
              <a:ext uri="{FF2B5EF4-FFF2-40B4-BE49-F238E27FC236}">
                <a16:creationId xmlns:a16="http://schemas.microsoft.com/office/drawing/2014/main" id="{442D6E82-19E7-DE2F-11C8-0B74E817480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6496" t="97742"/>
          <a:stretch/>
        </p:blipFill>
        <p:spPr bwMode="auto">
          <a:xfrm>
            <a:off x="0" y="6665320"/>
            <a:ext cx="12192000" cy="21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85EF8F6-79C9-6A83-4516-088002072E7B}"/>
              </a:ext>
            </a:extLst>
          </p:cNvPr>
          <p:cNvSpPr/>
          <p:nvPr/>
        </p:nvSpPr>
        <p:spPr>
          <a:xfrm>
            <a:off x="1031359" y="1446027"/>
            <a:ext cx="584790" cy="548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A qr code on a white background&#10;&#10;Description automatically generated">
            <a:extLst>
              <a:ext uri="{FF2B5EF4-FFF2-40B4-BE49-F238E27FC236}">
                <a16:creationId xmlns:a16="http://schemas.microsoft.com/office/drawing/2014/main" id="{17388067-5F49-9DE2-90AA-934E6FD03C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3485" y="2194346"/>
            <a:ext cx="2857500" cy="3552825"/>
          </a:xfrm>
          <a:prstGeom prst="rect">
            <a:avLst/>
          </a:prstGeom>
        </p:spPr>
      </p:pic>
      <p:pic>
        <p:nvPicPr>
          <p:cNvPr id="10" name="Picture 9">
            <a:extLst>
              <a:ext uri="{FF2B5EF4-FFF2-40B4-BE49-F238E27FC236}">
                <a16:creationId xmlns:a16="http://schemas.microsoft.com/office/drawing/2014/main" id="{25AC2B4E-2801-9F67-56D1-DB79D8044B3F}"/>
              </a:ext>
            </a:extLst>
          </p:cNvPr>
          <p:cNvPicPr>
            <a:picLocks noChangeAspect="1"/>
          </p:cNvPicPr>
          <p:nvPr/>
        </p:nvPicPr>
        <p:blipFill>
          <a:blip r:embed="rId8"/>
          <a:stretch>
            <a:fillRect/>
          </a:stretch>
        </p:blipFill>
        <p:spPr>
          <a:xfrm>
            <a:off x="3133345" y="324869"/>
            <a:ext cx="5169407" cy="2242315"/>
          </a:xfrm>
          <a:prstGeom prst="rect">
            <a:avLst/>
          </a:prstGeom>
        </p:spPr>
      </p:pic>
      <p:sp>
        <p:nvSpPr>
          <p:cNvPr id="17" name="TextBox 16">
            <a:extLst>
              <a:ext uri="{FF2B5EF4-FFF2-40B4-BE49-F238E27FC236}">
                <a16:creationId xmlns:a16="http://schemas.microsoft.com/office/drawing/2014/main" id="{E1EABCBB-05FE-E587-7857-71651AE70798}"/>
              </a:ext>
            </a:extLst>
          </p:cNvPr>
          <p:cNvSpPr txBox="1"/>
          <p:nvPr/>
        </p:nvSpPr>
        <p:spPr>
          <a:xfrm>
            <a:off x="353568" y="3580271"/>
            <a:ext cx="7949184" cy="3036729"/>
          </a:xfrm>
          <a:prstGeom prst="rect">
            <a:avLst/>
          </a:prstGeom>
          <a:noFill/>
        </p:spPr>
        <p:txBody>
          <a:bodyPr wrap="square" rtlCol="0">
            <a:spAutoFit/>
          </a:bodyPr>
          <a:lstStyle/>
          <a:p>
            <a:r>
              <a:rPr lang="en-AU" sz="3200" dirty="0">
                <a:solidFill>
                  <a:srgbClr val="00BCCE"/>
                </a:solidFill>
                <a:effectLst/>
                <a:latin typeface="Arial" panose="020B0604020202020204" pitchFamily="34" charset="0"/>
                <a:ea typeface="Cambria" panose="02040503050406030204" pitchFamily="18" charset="0"/>
              </a:rPr>
              <a:t>Public Consultation</a:t>
            </a:r>
          </a:p>
          <a:p>
            <a:endParaRPr lang="en-AU" sz="2400">
              <a:solidFill>
                <a:srgbClr val="00B0F0"/>
              </a:solidFill>
            </a:endParaRPr>
          </a:p>
          <a:p>
            <a:pPr>
              <a:spcAft>
                <a:spcPts val="1000"/>
              </a:spcAft>
            </a:pPr>
            <a:r>
              <a:rPr lang="en-AU" sz="2000" dirty="0">
                <a:solidFill>
                  <a:srgbClr val="7F7F7F"/>
                </a:solidFill>
                <a:effectLst/>
                <a:latin typeface="Arial" panose="020B0604020202020204" pitchFamily="34" charset="0"/>
                <a:ea typeface="Cambria" panose="02040503050406030204" pitchFamily="18" charset="0"/>
                <a:cs typeface="Times New Roman" panose="02020603050405020304" pitchFamily="18" charset="0"/>
              </a:rPr>
              <a:t>Application for recognition of a new field of specialty practice: </a:t>
            </a:r>
            <a:endParaRPr lang="en-AU" sz="2000" dirty="0">
              <a:solidFill>
                <a:srgbClr val="008EC4"/>
              </a:solidFill>
              <a:effectLst/>
              <a:latin typeface="Arial" panose="020B0604020202020204" pitchFamily="34" charset="0"/>
              <a:ea typeface="Cambria" panose="02040503050406030204" pitchFamily="18" charset="0"/>
              <a:cs typeface="Times New Roman" panose="02020603050405020304" pitchFamily="18" charset="0"/>
            </a:endParaRPr>
          </a:p>
          <a:p>
            <a:pPr>
              <a:spcAft>
                <a:spcPts val="1000"/>
              </a:spcAft>
            </a:pPr>
            <a:r>
              <a:rPr lang="en-AU" sz="2000" dirty="0">
                <a:solidFill>
                  <a:srgbClr val="7F7F7F"/>
                </a:solidFill>
                <a:effectLst/>
                <a:latin typeface="Arial" panose="020B0604020202020204" pitchFamily="34" charset="0"/>
                <a:ea typeface="Cambria" panose="02040503050406030204" pitchFamily="18" charset="0"/>
              </a:rPr>
              <a:t>Rural Generalist Medicine</a:t>
            </a:r>
            <a:endParaRPr lang="en-AU" sz="2000" dirty="0">
              <a:solidFill>
                <a:srgbClr val="808080"/>
              </a:solidFill>
              <a:effectLst/>
              <a:latin typeface="Arial" panose="020B0604020202020204" pitchFamily="34" charset="0"/>
              <a:ea typeface="Cambria" panose="02040503050406030204" pitchFamily="18" charset="0"/>
            </a:endParaRPr>
          </a:p>
          <a:p>
            <a:pPr>
              <a:spcAft>
                <a:spcPts val="1000"/>
              </a:spcAft>
            </a:pPr>
            <a:r>
              <a:rPr lang="en-AU" sz="1800" dirty="0">
                <a:effectLst/>
                <a:latin typeface="Arial" panose="020B0604020202020204" pitchFamily="34" charset="0"/>
                <a:ea typeface="Cambria" panose="02040503050406030204" pitchFamily="18" charset="0"/>
                <a:cs typeface="Times New Roman" panose="02020603050405020304" pitchFamily="18" charset="0"/>
              </a:rPr>
              <a:t> </a:t>
            </a:r>
            <a:endParaRPr lang="en-AU" dirty="0">
              <a:latin typeface="Cambria" panose="02040503050406030204" pitchFamily="18" charset="0"/>
              <a:ea typeface="Cambria" panose="02040503050406030204" pitchFamily="18" charset="0"/>
              <a:cs typeface="Times New Roman" panose="02020603050405020304" pitchFamily="18" charset="0"/>
            </a:endParaRPr>
          </a:p>
          <a:p>
            <a:pPr>
              <a:spcAft>
                <a:spcPts val="1000"/>
              </a:spcAft>
            </a:pPr>
            <a:r>
              <a:rPr lang="en-AU" sz="2000" b="1" dirty="0">
                <a:effectLst/>
                <a:latin typeface="Arial" panose="020B0604020202020204" pitchFamily="34" charset="0"/>
                <a:ea typeface="Cambria" panose="02040503050406030204" pitchFamily="18" charset="0"/>
                <a:cs typeface="Arial" panose="020B0604020202020204" pitchFamily="34" charset="0"/>
              </a:rPr>
              <a:t>Consultation closes:</a:t>
            </a:r>
            <a:r>
              <a:rPr lang="en-AU" sz="2000" dirty="0">
                <a:effectLst/>
                <a:latin typeface="Arial" panose="020B0604020202020204" pitchFamily="34" charset="0"/>
                <a:ea typeface="Cambria" panose="02040503050406030204" pitchFamily="18" charset="0"/>
                <a:cs typeface="Arial" panose="020B0604020202020204" pitchFamily="34" charset="0"/>
              </a:rPr>
              <a:t> 12 December 2023</a:t>
            </a:r>
          </a:p>
          <a:p>
            <a:endParaRPr lang="en-AU" sz="2400" dirty="0">
              <a:solidFill>
                <a:srgbClr val="00B0F0"/>
              </a:solidFill>
            </a:endParaRPr>
          </a:p>
        </p:txBody>
      </p:sp>
    </p:spTree>
    <p:extLst>
      <p:ext uri="{BB962C8B-B14F-4D97-AF65-F5344CB8AC3E}">
        <p14:creationId xmlns:p14="http://schemas.microsoft.com/office/powerpoint/2010/main" val="153215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B0535A75-B4AF-4E40-CE3B-1BA0F656BB1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6304"/>
          <a:stretch/>
        </p:blipFill>
        <p:spPr bwMode="auto">
          <a:xfrm>
            <a:off x="0" y="1803851"/>
            <a:ext cx="12192000" cy="505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noChangeArrowheads="1"/>
          </p:cNvSpPr>
          <p:nvPr/>
        </p:nvSpPr>
        <p:spPr bwMode="auto">
          <a:xfrm>
            <a:off x="1064247" y="3076097"/>
            <a:ext cx="5031753" cy="84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lvl="0">
              <a:lnSpc>
                <a:spcPct val="100000"/>
              </a:lnSpc>
              <a:defRPr/>
            </a:pPr>
            <a:r>
              <a:rPr lang="en-AU" sz="6000" b="1">
                <a:solidFill>
                  <a:schemeClr val="bg1"/>
                </a:solidFill>
                <a:latin typeface="Arial" panose="020B0604020202020204" pitchFamily="34" charset="0"/>
                <a:ea typeface="+mn-ea"/>
                <a:cs typeface="Arial" panose="020B0604020202020204" pitchFamily="34" charset="0"/>
              </a:rPr>
              <a:t>Thank you</a:t>
            </a:r>
            <a:endParaRPr lang="en-US" altLang="en-US" sz="6000" b="1">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2227EB3-7470-68FF-1DE9-4CC49D2CED19}"/>
              </a:ext>
            </a:extLst>
          </p:cNvPr>
          <p:cNvGrpSpPr/>
          <p:nvPr/>
        </p:nvGrpSpPr>
        <p:grpSpPr>
          <a:xfrm>
            <a:off x="9744525" y="380019"/>
            <a:ext cx="2334264" cy="1248070"/>
            <a:chOff x="9962239" y="353894"/>
            <a:chExt cx="2334264" cy="1248070"/>
          </a:xfrm>
        </p:grpSpPr>
        <p:sp>
          <p:nvSpPr>
            <p:cNvPr id="9" name="TextBox 8">
              <a:extLst>
                <a:ext uri="{FF2B5EF4-FFF2-40B4-BE49-F238E27FC236}">
                  <a16:creationId xmlns:a16="http://schemas.microsoft.com/office/drawing/2014/main" id="{FC179291-5C77-4DF4-8E3D-89C4C7E6EFD8}"/>
                </a:ext>
              </a:extLst>
            </p:cNvPr>
            <p:cNvSpPr txBox="1"/>
            <p:nvPr/>
          </p:nvSpPr>
          <p:spPr>
            <a:xfrm>
              <a:off x="10189796" y="353894"/>
              <a:ext cx="1880284" cy="369332"/>
            </a:xfrm>
            <a:prstGeom prst="rect">
              <a:avLst/>
            </a:prstGeom>
            <a:noFill/>
          </p:spPr>
          <p:txBody>
            <a:bodyPr wrap="square" rtlCol="0">
              <a:spAutoFit/>
            </a:bodyPr>
            <a:lstStyle/>
            <a:p>
              <a:r>
                <a:rPr lang="en-AU" dirty="0"/>
                <a:t>@RuralHC_Aus</a:t>
              </a:r>
            </a:p>
          </p:txBody>
        </p:sp>
        <p:sp>
          <p:nvSpPr>
            <p:cNvPr id="11" name="TextBox 10">
              <a:extLst>
                <a:ext uri="{FF2B5EF4-FFF2-40B4-BE49-F238E27FC236}">
                  <a16:creationId xmlns:a16="http://schemas.microsoft.com/office/drawing/2014/main" id="{DFAA6F3D-D3B9-4106-9BB8-55BB641C3F11}"/>
                </a:ext>
              </a:extLst>
            </p:cNvPr>
            <p:cNvSpPr txBox="1"/>
            <p:nvPr/>
          </p:nvSpPr>
          <p:spPr>
            <a:xfrm>
              <a:off x="10189796" y="793263"/>
              <a:ext cx="2106707" cy="369332"/>
            </a:xfrm>
            <a:prstGeom prst="rect">
              <a:avLst/>
            </a:prstGeom>
            <a:noFill/>
          </p:spPr>
          <p:txBody>
            <a:bodyPr wrap="square" rtlCol="0">
              <a:spAutoFit/>
            </a:bodyPr>
            <a:lstStyle/>
            <a:p>
              <a:r>
                <a:rPr lang="en-AU" dirty="0"/>
                <a:t>@DrFayeMcMillan</a:t>
              </a:r>
            </a:p>
          </p:txBody>
        </p:sp>
        <p:sp>
          <p:nvSpPr>
            <p:cNvPr id="13" name="TextBox 12">
              <a:extLst>
                <a:ext uri="{FF2B5EF4-FFF2-40B4-BE49-F238E27FC236}">
                  <a16:creationId xmlns:a16="http://schemas.microsoft.com/office/drawing/2014/main" id="{86386B2C-8D6B-446E-95FD-17E897788C20}"/>
                </a:ext>
              </a:extLst>
            </p:cNvPr>
            <p:cNvSpPr txBox="1"/>
            <p:nvPr/>
          </p:nvSpPr>
          <p:spPr>
            <a:xfrm>
              <a:off x="10189796" y="1232632"/>
              <a:ext cx="1959427" cy="369332"/>
            </a:xfrm>
            <a:prstGeom prst="rect">
              <a:avLst/>
            </a:prstGeom>
            <a:noFill/>
          </p:spPr>
          <p:txBody>
            <a:bodyPr wrap="square" rtlCol="0">
              <a:spAutoFit/>
            </a:bodyPr>
            <a:lstStyle/>
            <a:p>
              <a:r>
                <a:rPr lang="en-AU" dirty="0"/>
                <a:t>@NowlanShelley</a:t>
              </a:r>
            </a:p>
          </p:txBody>
        </p:sp>
        <p:pic>
          <p:nvPicPr>
            <p:cNvPr id="4" name="Picture 3">
              <a:extLst>
                <a:ext uri="{FF2B5EF4-FFF2-40B4-BE49-F238E27FC236}">
                  <a16:creationId xmlns:a16="http://schemas.microsoft.com/office/drawing/2014/main" id="{7404A168-7BBA-A314-274C-68F974A0963B}"/>
                </a:ext>
              </a:extLst>
            </p:cNvPr>
            <p:cNvPicPr>
              <a:picLocks noChangeAspect="1"/>
            </p:cNvPicPr>
            <p:nvPr/>
          </p:nvPicPr>
          <p:blipFill>
            <a:blip r:embed="rId3"/>
            <a:stretch>
              <a:fillRect/>
            </a:stretch>
          </p:blipFill>
          <p:spPr>
            <a:xfrm>
              <a:off x="9962239" y="428545"/>
              <a:ext cx="246607" cy="252000"/>
            </a:xfrm>
            <a:prstGeom prst="rect">
              <a:avLst/>
            </a:prstGeom>
          </p:spPr>
        </p:pic>
        <p:pic>
          <p:nvPicPr>
            <p:cNvPr id="14" name="Picture 13">
              <a:extLst>
                <a:ext uri="{FF2B5EF4-FFF2-40B4-BE49-F238E27FC236}">
                  <a16:creationId xmlns:a16="http://schemas.microsoft.com/office/drawing/2014/main" id="{C80472E6-EE43-B23B-E8B7-522E04BE48EE}"/>
                </a:ext>
              </a:extLst>
            </p:cNvPr>
            <p:cNvPicPr>
              <a:picLocks noChangeAspect="1"/>
            </p:cNvPicPr>
            <p:nvPr/>
          </p:nvPicPr>
          <p:blipFill>
            <a:blip r:embed="rId3"/>
            <a:stretch>
              <a:fillRect/>
            </a:stretch>
          </p:blipFill>
          <p:spPr>
            <a:xfrm>
              <a:off x="9962240" y="865668"/>
              <a:ext cx="246607" cy="252000"/>
            </a:xfrm>
            <a:prstGeom prst="rect">
              <a:avLst/>
            </a:prstGeom>
          </p:spPr>
        </p:pic>
        <p:pic>
          <p:nvPicPr>
            <p:cNvPr id="15" name="Picture 14">
              <a:extLst>
                <a:ext uri="{FF2B5EF4-FFF2-40B4-BE49-F238E27FC236}">
                  <a16:creationId xmlns:a16="http://schemas.microsoft.com/office/drawing/2014/main" id="{5BAB2E9F-E2A1-9980-B02F-2128A1385603}"/>
                </a:ext>
              </a:extLst>
            </p:cNvPr>
            <p:cNvPicPr>
              <a:picLocks noChangeAspect="1"/>
            </p:cNvPicPr>
            <p:nvPr/>
          </p:nvPicPr>
          <p:blipFill>
            <a:blip r:embed="rId3"/>
            <a:stretch>
              <a:fillRect/>
            </a:stretch>
          </p:blipFill>
          <p:spPr>
            <a:xfrm>
              <a:off x="9962240" y="1302791"/>
              <a:ext cx="246607" cy="252000"/>
            </a:xfrm>
            <a:prstGeom prst="rect">
              <a:avLst/>
            </a:prstGeom>
          </p:spPr>
        </p:pic>
      </p:grpSp>
    </p:spTree>
    <p:extLst>
      <p:ext uri="{BB962C8B-B14F-4D97-AF65-F5344CB8AC3E}">
        <p14:creationId xmlns:p14="http://schemas.microsoft.com/office/powerpoint/2010/main" val="2643735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0F5D38-A731-8C2F-A6DC-D1F4BCD9474B}"/>
              </a:ext>
            </a:extLst>
          </p:cNvPr>
          <p:cNvPicPr>
            <a:picLocks noChangeAspect="1"/>
          </p:cNvPicPr>
          <p:nvPr/>
        </p:nvPicPr>
        <p:blipFill>
          <a:blip r:embed="rId3"/>
          <a:stretch>
            <a:fillRect/>
          </a:stretch>
        </p:blipFill>
        <p:spPr>
          <a:xfrm>
            <a:off x="0" y="-9784"/>
            <a:ext cx="12192000" cy="924184"/>
          </a:xfrm>
          <a:prstGeom prst="rect">
            <a:avLst/>
          </a:prstGeom>
        </p:spPr>
      </p:pic>
      <p:sp>
        <p:nvSpPr>
          <p:cNvPr id="6" name="TextBox 5">
            <a:extLst>
              <a:ext uri="{FF2B5EF4-FFF2-40B4-BE49-F238E27FC236}">
                <a16:creationId xmlns:a16="http://schemas.microsoft.com/office/drawing/2014/main" id="{D703D165-1C05-D03F-7888-5B278BD3EF50}"/>
              </a:ext>
            </a:extLst>
          </p:cNvPr>
          <p:cNvSpPr txBox="1"/>
          <p:nvPr/>
        </p:nvSpPr>
        <p:spPr>
          <a:xfrm>
            <a:off x="260861" y="36056"/>
            <a:ext cx="11918295" cy="769441"/>
          </a:xfrm>
          <a:prstGeom prst="rect">
            <a:avLst/>
          </a:prstGeom>
          <a:noFill/>
        </p:spPr>
        <p:txBody>
          <a:bodyPr wrap="square" rtlCol="0">
            <a:spAutoFit/>
          </a:bodyPr>
          <a:lstStyle/>
          <a:p>
            <a:r>
              <a:rPr lang="en-AU" sz="4400" b="1" dirty="0">
                <a:solidFill>
                  <a:schemeClr val="bg1"/>
                </a:solidFill>
              </a:rPr>
              <a:t>Acknowledgment of Country </a:t>
            </a:r>
          </a:p>
        </p:txBody>
      </p:sp>
      <p:sp>
        <p:nvSpPr>
          <p:cNvPr id="3" name="Rectangle 2">
            <a:extLst>
              <a:ext uri="{FF2B5EF4-FFF2-40B4-BE49-F238E27FC236}">
                <a16:creationId xmlns:a16="http://schemas.microsoft.com/office/drawing/2014/main" id="{B9E8B32F-C727-75AF-AF81-C309A7A50D2A}"/>
              </a:ext>
            </a:extLst>
          </p:cNvPr>
          <p:cNvSpPr/>
          <p:nvPr/>
        </p:nvSpPr>
        <p:spPr>
          <a:xfrm>
            <a:off x="625527" y="1442130"/>
            <a:ext cx="11188961" cy="4420890"/>
          </a:xfrm>
          <a:prstGeom prst="rect">
            <a:avLst/>
          </a:prstGeom>
        </p:spPr>
        <p:txBody>
          <a:bodyPr wrap="square" lIns="91440" tIns="45720" rIns="91440" bIns="45720" anchor="t">
            <a:spAutoFit/>
          </a:bodyPr>
          <a:lstStyle/>
          <a:p>
            <a:pPr algn="ctr">
              <a:lnSpc>
                <a:spcPct val="200000"/>
              </a:lnSpc>
              <a:spcBef>
                <a:spcPts val="0"/>
              </a:spcBef>
            </a:pPr>
            <a:r>
              <a:rPr lang="en-AU" sz="2400" dirty="0">
                <a:latin typeface="Calibri"/>
                <a:ea typeface="Calibri"/>
                <a:cs typeface="Calibri"/>
              </a:rPr>
              <a:t>I acknowledge the Traditional Custodians of the land, the Wurundjeri and Bunurong people, on which I am meeting you from today.  </a:t>
            </a:r>
          </a:p>
          <a:p>
            <a:pPr algn="ctr">
              <a:lnSpc>
                <a:spcPct val="200000"/>
              </a:lnSpc>
              <a:spcBef>
                <a:spcPts val="0"/>
              </a:spcBef>
            </a:pPr>
            <a:r>
              <a:rPr lang="en-AU" sz="2400" dirty="0">
                <a:latin typeface="Calibri"/>
                <a:ea typeface="Calibri"/>
                <a:cs typeface="Calibri"/>
              </a:rPr>
              <a:t>I pay my respects to the Elders of this land and waterways, ancestors who have come before us and those who are with us and guide us today.</a:t>
            </a:r>
          </a:p>
          <a:p>
            <a:pPr algn="ctr">
              <a:lnSpc>
                <a:spcPct val="200000"/>
              </a:lnSpc>
              <a:spcBef>
                <a:spcPts val="0"/>
              </a:spcBef>
            </a:pPr>
            <a:r>
              <a:rPr lang="en-AU" sz="2400" dirty="0">
                <a:latin typeface="Calibri"/>
                <a:ea typeface="Calibri"/>
                <a:cs typeface="Calibri"/>
              </a:rPr>
              <a:t>I would also like to acknowledge emerging leaders within our communities.</a:t>
            </a:r>
          </a:p>
          <a:p>
            <a:pPr algn="ctr">
              <a:lnSpc>
                <a:spcPct val="200000"/>
              </a:lnSpc>
              <a:spcBef>
                <a:spcPts val="0"/>
              </a:spcBef>
            </a:pPr>
            <a:r>
              <a:rPr lang="en-AU" sz="2400" dirty="0">
                <a:latin typeface="Calibri"/>
                <a:ea typeface="Calibri"/>
                <a:cs typeface="Calibri"/>
              </a:rPr>
              <a:t>I extend my respect to all Aboriginal and Torres Strait Islander people here today.</a:t>
            </a:r>
          </a:p>
        </p:txBody>
      </p:sp>
    </p:spTree>
    <p:extLst>
      <p:ext uri="{BB962C8B-B14F-4D97-AF65-F5344CB8AC3E}">
        <p14:creationId xmlns:p14="http://schemas.microsoft.com/office/powerpoint/2010/main" val="1431247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1029FB7-14FC-39A4-9813-60CEDA15433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6496" t="26304"/>
          <a:stretch/>
        </p:blipFill>
        <p:spPr bwMode="auto">
          <a:xfrm>
            <a:off x="0" y="0"/>
            <a:ext cx="12192000" cy="68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DF7CB51-CA42-DF61-5E34-0EA59954A859}"/>
              </a:ext>
            </a:extLst>
          </p:cNvPr>
          <p:cNvSpPr txBox="1"/>
          <p:nvPr/>
        </p:nvSpPr>
        <p:spPr>
          <a:xfrm>
            <a:off x="1176338" y="3230046"/>
            <a:ext cx="6162674" cy="1938992"/>
          </a:xfrm>
          <a:prstGeom prst="rect">
            <a:avLst/>
          </a:prstGeom>
          <a:noFill/>
        </p:spPr>
        <p:txBody>
          <a:bodyPr wrap="square">
            <a:spAutoFit/>
          </a:bodyPr>
          <a:lstStyle/>
          <a:p>
            <a:r>
              <a:rPr lang="en-US" sz="6000" b="1" dirty="0">
                <a:solidFill>
                  <a:schemeClr val="bg1"/>
                </a:solidFill>
              </a:rPr>
              <a:t>What is a Rural Generalist?</a:t>
            </a:r>
          </a:p>
        </p:txBody>
      </p:sp>
    </p:spTree>
    <p:extLst>
      <p:ext uri="{BB962C8B-B14F-4D97-AF65-F5344CB8AC3E}">
        <p14:creationId xmlns:p14="http://schemas.microsoft.com/office/powerpoint/2010/main" val="409980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754990-6C0A-39B2-530D-99066DE59B28}"/>
              </a:ext>
            </a:extLst>
          </p:cNvPr>
          <p:cNvSpPr txBox="1"/>
          <p:nvPr/>
        </p:nvSpPr>
        <p:spPr>
          <a:xfrm>
            <a:off x="450623" y="1465307"/>
            <a:ext cx="6547372" cy="4339650"/>
          </a:xfrm>
          <a:prstGeom prst="rect">
            <a:avLst/>
          </a:prstGeom>
          <a:noFill/>
        </p:spPr>
        <p:txBody>
          <a:bodyPr wrap="square" rtlCol="0">
            <a:spAutoFit/>
          </a:bodyPr>
          <a:lstStyle/>
          <a:p>
            <a:r>
              <a:rPr lang="en-US" sz="2600" i="1" dirty="0">
                <a:latin typeface="Calibri" panose="020F0502020204030204" pitchFamily="34" charset="0"/>
                <a:cs typeface="Calibri" panose="020F0502020204030204" pitchFamily="34" charset="0"/>
              </a:rPr>
              <a:t>A medical practitioner who is trained to meet the specific current and future healthcare needs of Australian rural and remote communities, in cost-effective way, by providing both comprehensive general practice and emergency care and required components of other medical specialty care in a hospital land community settings as part of a rural healthcare team. </a:t>
            </a:r>
          </a:p>
          <a:p>
            <a:endParaRPr lang="en-US" sz="2600" i="1" dirty="0">
              <a:latin typeface="Calibri" panose="020F0502020204030204" pitchFamily="34" charset="0"/>
              <a:cs typeface="Calibri" panose="020F0502020204030204" pitchFamily="34" charset="0"/>
            </a:endParaRPr>
          </a:p>
          <a:p>
            <a:endParaRPr lang="en-US" sz="1600" i="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7F638A6-8DBA-92A2-FD13-499C0AFF9A01}"/>
              </a:ext>
            </a:extLst>
          </p:cNvPr>
          <p:cNvPicPr>
            <a:picLocks noChangeAspect="1"/>
          </p:cNvPicPr>
          <p:nvPr/>
        </p:nvPicPr>
        <p:blipFill>
          <a:blip r:embed="rId3"/>
          <a:stretch>
            <a:fillRect/>
          </a:stretch>
        </p:blipFill>
        <p:spPr>
          <a:xfrm>
            <a:off x="0" y="-9784"/>
            <a:ext cx="12192000" cy="924184"/>
          </a:xfrm>
          <a:prstGeom prst="rect">
            <a:avLst/>
          </a:prstGeom>
        </p:spPr>
      </p:pic>
      <p:sp>
        <p:nvSpPr>
          <p:cNvPr id="2" name="Title 1">
            <a:extLst>
              <a:ext uri="{FF2B5EF4-FFF2-40B4-BE49-F238E27FC236}">
                <a16:creationId xmlns:a16="http://schemas.microsoft.com/office/drawing/2014/main" id="{087D8EB9-61C9-F958-78C3-47EF2CA49A62}"/>
              </a:ext>
            </a:extLst>
          </p:cNvPr>
          <p:cNvSpPr>
            <a:spLocks noGrp="1"/>
          </p:cNvSpPr>
          <p:nvPr>
            <p:ph type="title"/>
          </p:nvPr>
        </p:nvSpPr>
        <p:spPr>
          <a:xfrm>
            <a:off x="378250" y="127646"/>
            <a:ext cx="11813750" cy="667151"/>
          </a:xfrm>
        </p:spPr>
        <p:txBody>
          <a:bodyPr/>
          <a:lstStyle/>
          <a:p>
            <a:r>
              <a:rPr lang="en-US" sz="4400" b="1" dirty="0">
                <a:solidFill>
                  <a:schemeClr val="bg1"/>
                </a:solidFill>
                <a:latin typeface="Calibri" panose="020F0502020204030204" pitchFamily="34" charset="0"/>
                <a:cs typeface="Calibri" panose="020F0502020204030204" pitchFamily="34" charset="0"/>
              </a:rPr>
              <a:t>What is a Rural Generalist?</a:t>
            </a:r>
            <a:endParaRPr lang="en-AU" sz="4400" b="1"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9EB8B2A-7A47-D420-EBF1-D10179AC86CF}"/>
              </a:ext>
            </a:extLst>
          </p:cNvPr>
          <p:cNvSpPr txBox="1"/>
          <p:nvPr/>
        </p:nvSpPr>
        <p:spPr>
          <a:xfrm>
            <a:off x="4181475" y="5254193"/>
            <a:ext cx="1914525"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The Collingrove Agreement</a:t>
            </a:r>
          </a:p>
        </p:txBody>
      </p:sp>
      <p:sp>
        <p:nvSpPr>
          <p:cNvPr id="7" name="AutoShape 4">
            <a:extLst>
              <a:ext uri="{FF2B5EF4-FFF2-40B4-BE49-F238E27FC236}">
                <a16:creationId xmlns:a16="http://schemas.microsoft.com/office/drawing/2014/main" id="{D6A9BBCC-367B-ED7F-E820-458B289630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nvGrpSpPr>
          <p:cNvPr id="8" name="Group 7">
            <a:extLst>
              <a:ext uri="{FF2B5EF4-FFF2-40B4-BE49-F238E27FC236}">
                <a16:creationId xmlns:a16="http://schemas.microsoft.com/office/drawing/2014/main" id="{0B677DEF-E443-E207-0F42-507CF6636723}"/>
              </a:ext>
            </a:extLst>
          </p:cNvPr>
          <p:cNvGrpSpPr/>
          <p:nvPr/>
        </p:nvGrpSpPr>
        <p:grpSpPr>
          <a:xfrm>
            <a:off x="6096000" y="5954719"/>
            <a:ext cx="3938970" cy="758822"/>
            <a:chOff x="6096000" y="5954719"/>
            <a:chExt cx="3938970" cy="758822"/>
          </a:xfrm>
        </p:grpSpPr>
        <p:pic>
          <p:nvPicPr>
            <p:cNvPr id="6" name="Picture 5">
              <a:extLst>
                <a:ext uri="{FF2B5EF4-FFF2-40B4-BE49-F238E27FC236}">
                  <a16:creationId xmlns:a16="http://schemas.microsoft.com/office/drawing/2014/main" id="{3E7A6D58-C371-B8CF-BCAE-621C9B5A34D9}"/>
                </a:ext>
              </a:extLst>
            </p:cNvPr>
            <p:cNvPicPr>
              <a:picLocks noChangeAspect="1"/>
            </p:cNvPicPr>
            <p:nvPr/>
          </p:nvPicPr>
          <p:blipFill>
            <a:blip r:embed="rId4"/>
            <a:stretch>
              <a:fillRect/>
            </a:stretch>
          </p:blipFill>
          <p:spPr>
            <a:xfrm>
              <a:off x="8120445" y="5999166"/>
              <a:ext cx="1914525" cy="714375"/>
            </a:xfrm>
            <a:prstGeom prst="rect">
              <a:avLst/>
            </a:prstGeom>
          </p:spPr>
        </p:pic>
        <p:pic>
          <p:nvPicPr>
            <p:cNvPr id="10" name="Picture 9">
              <a:extLst>
                <a:ext uri="{FF2B5EF4-FFF2-40B4-BE49-F238E27FC236}">
                  <a16:creationId xmlns:a16="http://schemas.microsoft.com/office/drawing/2014/main" id="{115DB711-1CF1-F473-3419-0428EE276E5D}"/>
                </a:ext>
              </a:extLst>
            </p:cNvPr>
            <p:cNvPicPr>
              <a:picLocks noChangeAspect="1"/>
            </p:cNvPicPr>
            <p:nvPr/>
          </p:nvPicPr>
          <p:blipFill>
            <a:blip r:embed="rId5"/>
            <a:stretch>
              <a:fillRect/>
            </a:stretch>
          </p:blipFill>
          <p:spPr>
            <a:xfrm>
              <a:off x="6096000" y="5954719"/>
              <a:ext cx="1934478" cy="684000"/>
            </a:xfrm>
            <a:prstGeom prst="rect">
              <a:avLst/>
            </a:prstGeom>
          </p:spPr>
        </p:pic>
      </p:grpSp>
      <p:pic>
        <p:nvPicPr>
          <p:cNvPr id="9" name="Picture 8">
            <a:extLst>
              <a:ext uri="{FF2B5EF4-FFF2-40B4-BE49-F238E27FC236}">
                <a16:creationId xmlns:a16="http://schemas.microsoft.com/office/drawing/2014/main" id="{510D56E0-BEA4-E3F6-70ED-300833725252}"/>
              </a:ext>
            </a:extLst>
          </p:cNvPr>
          <p:cNvPicPr>
            <a:picLocks noChangeAspect="1"/>
          </p:cNvPicPr>
          <p:nvPr/>
        </p:nvPicPr>
        <p:blipFill>
          <a:blip r:embed="rId6"/>
          <a:stretch>
            <a:fillRect/>
          </a:stretch>
        </p:blipFill>
        <p:spPr>
          <a:xfrm>
            <a:off x="8120445" y="1688441"/>
            <a:ext cx="3475021" cy="3481118"/>
          </a:xfrm>
          <a:prstGeom prst="rect">
            <a:avLst/>
          </a:prstGeom>
        </p:spPr>
      </p:pic>
    </p:spTree>
    <p:extLst>
      <p:ext uri="{BB962C8B-B14F-4D97-AF65-F5344CB8AC3E}">
        <p14:creationId xmlns:p14="http://schemas.microsoft.com/office/powerpoint/2010/main" val="411969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720932-8665-3682-1B56-155078A6EEAD}"/>
              </a:ext>
            </a:extLst>
          </p:cNvPr>
          <p:cNvGrpSpPr/>
          <p:nvPr/>
        </p:nvGrpSpPr>
        <p:grpSpPr>
          <a:xfrm>
            <a:off x="6096000" y="5954719"/>
            <a:ext cx="3938970" cy="758822"/>
            <a:chOff x="6096000" y="5954719"/>
            <a:chExt cx="3938970" cy="758822"/>
          </a:xfrm>
        </p:grpSpPr>
        <p:pic>
          <p:nvPicPr>
            <p:cNvPr id="3" name="Picture 2">
              <a:extLst>
                <a:ext uri="{FF2B5EF4-FFF2-40B4-BE49-F238E27FC236}">
                  <a16:creationId xmlns:a16="http://schemas.microsoft.com/office/drawing/2014/main" id="{4B54C232-A540-8A59-8BD3-2E42E29060B7}"/>
                </a:ext>
              </a:extLst>
            </p:cNvPr>
            <p:cNvPicPr>
              <a:picLocks noChangeAspect="1"/>
            </p:cNvPicPr>
            <p:nvPr/>
          </p:nvPicPr>
          <p:blipFill>
            <a:blip r:embed="rId3"/>
            <a:stretch>
              <a:fillRect/>
            </a:stretch>
          </p:blipFill>
          <p:spPr>
            <a:xfrm>
              <a:off x="8120445" y="5999166"/>
              <a:ext cx="1914525" cy="714375"/>
            </a:xfrm>
            <a:prstGeom prst="rect">
              <a:avLst/>
            </a:prstGeom>
          </p:spPr>
        </p:pic>
        <p:pic>
          <p:nvPicPr>
            <p:cNvPr id="4" name="Picture 3">
              <a:extLst>
                <a:ext uri="{FF2B5EF4-FFF2-40B4-BE49-F238E27FC236}">
                  <a16:creationId xmlns:a16="http://schemas.microsoft.com/office/drawing/2014/main" id="{0EFC1E9A-EAFE-C8FE-337F-62271CD19A7E}"/>
                </a:ext>
              </a:extLst>
            </p:cNvPr>
            <p:cNvPicPr>
              <a:picLocks noChangeAspect="1"/>
            </p:cNvPicPr>
            <p:nvPr/>
          </p:nvPicPr>
          <p:blipFill>
            <a:blip r:embed="rId4"/>
            <a:stretch>
              <a:fillRect/>
            </a:stretch>
          </p:blipFill>
          <p:spPr>
            <a:xfrm>
              <a:off x="6096000" y="5954719"/>
              <a:ext cx="1934478" cy="684000"/>
            </a:xfrm>
            <a:prstGeom prst="rect">
              <a:avLst/>
            </a:prstGeom>
          </p:spPr>
        </p:pic>
      </p:grpSp>
      <p:pic>
        <p:nvPicPr>
          <p:cNvPr id="5" name="Picture 4">
            <a:extLst>
              <a:ext uri="{FF2B5EF4-FFF2-40B4-BE49-F238E27FC236}">
                <a16:creationId xmlns:a16="http://schemas.microsoft.com/office/drawing/2014/main" id="{442D6E82-19E7-DE2F-11C8-0B74E817480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6496" t="97742"/>
          <a:stretch/>
        </p:blipFill>
        <p:spPr bwMode="auto">
          <a:xfrm>
            <a:off x="0" y="6665320"/>
            <a:ext cx="12192000" cy="21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85EF8F6-79C9-6A83-4516-088002072E7B}"/>
              </a:ext>
            </a:extLst>
          </p:cNvPr>
          <p:cNvSpPr/>
          <p:nvPr/>
        </p:nvSpPr>
        <p:spPr>
          <a:xfrm>
            <a:off x="1031359" y="1446027"/>
            <a:ext cx="584790" cy="548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Placeholder 12">
            <a:extLst>
              <a:ext uri="{FF2B5EF4-FFF2-40B4-BE49-F238E27FC236}">
                <a16:creationId xmlns:a16="http://schemas.microsoft.com/office/drawing/2014/main" id="{774499DA-8EEF-D18B-0BD3-2656A774BE88}"/>
              </a:ext>
            </a:extLst>
          </p:cNvPr>
          <p:cNvPicPr>
            <a:picLocks noChangeAspect="1"/>
          </p:cNvPicPr>
          <p:nvPr/>
        </p:nvPicPr>
        <p:blipFill rotWithShape="1">
          <a:blip r:embed="rId6"/>
          <a:srcRect l="10491" r="10491"/>
          <a:stretch/>
        </p:blipFill>
        <p:spPr>
          <a:xfrm>
            <a:off x="7063239" y="1032754"/>
            <a:ext cx="4876801" cy="4035303"/>
          </a:xfrm>
          <a:prstGeom prst="rect">
            <a:avLst/>
          </a:prstGeom>
        </p:spPr>
      </p:pic>
      <p:sp>
        <p:nvSpPr>
          <p:cNvPr id="14" name="Title 1">
            <a:extLst>
              <a:ext uri="{FF2B5EF4-FFF2-40B4-BE49-F238E27FC236}">
                <a16:creationId xmlns:a16="http://schemas.microsoft.com/office/drawing/2014/main" id="{BFCD81DB-874B-166F-85FB-E79D6423567D}"/>
              </a:ext>
            </a:extLst>
          </p:cNvPr>
          <p:cNvSpPr txBox="1">
            <a:spLocks/>
          </p:cNvSpPr>
          <p:nvPr/>
        </p:nvSpPr>
        <p:spPr>
          <a:xfrm>
            <a:off x="665907" y="1150039"/>
            <a:ext cx="5636248" cy="410117"/>
          </a:xfrm>
          <a:prstGeom prst="rect">
            <a:avLst/>
          </a:prstGeom>
        </p:spPr>
        <p:txBody>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r>
              <a:rPr lang="en-US" dirty="0"/>
              <a:t>Dr</a:t>
            </a:r>
            <a:r>
              <a:rPr lang="en-AU" dirty="0"/>
              <a:t> Regina Waterhouse,</a:t>
            </a:r>
            <a:br>
              <a:rPr lang="en-AU" dirty="0"/>
            </a:br>
            <a:r>
              <a:rPr lang="en-AU" sz="1600" dirty="0"/>
              <a:t>RG Obstetrician, Joyce Palmer Health Service,</a:t>
            </a:r>
            <a:br>
              <a:rPr lang="en-AU" sz="1600" dirty="0"/>
            </a:br>
            <a:r>
              <a:rPr lang="en-AU" sz="1600" dirty="0"/>
              <a:t>Palm Island, Queensland</a:t>
            </a:r>
            <a:br>
              <a:rPr lang="en-AU" sz="1600" dirty="0"/>
            </a:br>
            <a:endParaRPr lang="en-AU" dirty="0"/>
          </a:p>
        </p:txBody>
      </p:sp>
      <p:sp>
        <p:nvSpPr>
          <p:cNvPr id="9" name="Content Placeholder 2">
            <a:extLst>
              <a:ext uri="{FF2B5EF4-FFF2-40B4-BE49-F238E27FC236}">
                <a16:creationId xmlns:a16="http://schemas.microsoft.com/office/drawing/2014/main" id="{E4CC4798-4F1C-B028-213F-70225AC6E29C}"/>
              </a:ext>
            </a:extLst>
          </p:cNvPr>
          <p:cNvSpPr txBox="1">
            <a:spLocks/>
          </p:cNvSpPr>
          <p:nvPr/>
        </p:nvSpPr>
        <p:spPr>
          <a:xfrm>
            <a:off x="665908" y="2290182"/>
            <a:ext cx="5636247" cy="2947736"/>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800"/>
              </a:spcBef>
              <a:spcAft>
                <a:spcPts val="80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00000"/>
              </a:lnSpc>
              <a:spcBef>
                <a:spcPts val="1800"/>
              </a:spcBef>
              <a:spcAft>
                <a:spcPts val="600"/>
              </a:spcAft>
              <a:buFont typeface="Arial" panose="020B0604020202020204" pitchFamily="34" charset="0"/>
              <a:buNone/>
              <a:defRPr sz="2700" b="1" kern="1200">
                <a:solidFill>
                  <a:schemeClr val="tx2"/>
                </a:solidFill>
                <a:latin typeface="+mn-lt"/>
                <a:ea typeface="+mn-ea"/>
                <a:cs typeface="+mn-cs"/>
              </a:defRPr>
            </a:lvl2pPr>
            <a:lvl3pPr marL="0" indent="0" algn="l" defTabSz="914400" rtl="0" eaLnBrk="1" latinLnBrk="0" hangingPunct="1">
              <a:lnSpc>
                <a:spcPct val="100000"/>
              </a:lnSpc>
              <a:spcBef>
                <a:spcPts val="1200"/>
              </a:spcBef>
              <a:spcAft>
                <a:spcPts val="600"/>
              </a:spcAft>
              <a:buFont typeface="Arial" panose="020B0604020202020204" pitchFamily="34" charset="0"/>
              <a:buNone/>
              <a:defRPr sz="1900" b="1" kern="1200">
                <a:solidFill>
                  <a:schemeClr val="tx1"/>
                </a:solidFill>
                <a:latin typeface="+mn-lt"/>
                <a:ea typeface="+mn-ea"/>
                <a:cs typeface="+mn-cs"/>
              </a:defRPr>
            </a:lvl3pPr>
            <a:lvl4pPr marL="271463" indent="-271463" algn="l" defTabSz="914400"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542925" indent="-271463" algn="l" defTabSz="914400"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mj-lt"/>
              </a:rPr>
              <a:t>“</a:t>
            </a:r>
            <a:r>
              <a:rPr lang="en-US" dirty="0"/>
              <a:t>Mostly I’ve never been able to contain my interest to just one area of medicine and thinking about systems in isolation without consideration of the whole has never made much sense to me. Rural Generalists look at the whole, not just the </a:t>
            </a:r>
            <a:r>
              <a:rPr lang="en-US" dirty="0" err="1"/>
              <a:t>flavour</a:t>
            </a:r>
            <a:r>
              <a:rPr lang="en-US" dirty="0"/>
              <a:t> of the day.</a:t>
            </a:r>
          </a:p>
          <a:p>
            <a:r>
              <a:rPr lang="en-US" dirty="0"/>
              <a:t>They not only consider all the health issues a person has, they put it into context of what is happening in that person’s life, family and community. That and they have mad skills... when your colleague says ‘you’ll just have to MacGyver it’ you know you’ve found your tribe.”</a:t>
            </a:r>
            <a:endParaRPr lang="en-AU" dirty="0"/>
          </a:p>
        </p:txBody>
      </p:sp>
    </p:spTree>
    <p:extLst>
      <p:ext uri="{BB962C8B-B14F-4D97-AF65-F5344CB8AC3E}">
        <p14:creationId xmlns:p14="http://schemas.microsoft.com/office/powerpoint/2010/main" val="149104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720932-8665-3682-1B56-155078A6EEAD}"/>
              </a:ext>
            </a:extLst>
          </p:cNvPr>
          <p:cNvGrpSpPr/>
          <p:nvPr/>
        </p:nvGrpSpPr>
        <p:grpSpPr>
          <a:xfrm>
            <a:off x="6096000" y="5954719"/>
            <a:ext cx="3938970" cy="758822"/>
            <a:chOff x="6096000" y="5954719"/>
            <a:chExt cx="3938970" cy="758822"/>
          </a:xfrm>
        </p:grpSpPr>
        <p:pic>
          <p:nvPicPr>
            <p:cNvPr id="3" name="Picture 2">
              <a:extLst>
                <a:ext uri="{FF2B5EF4-FFF2-40B4-BE49-F238E27FC236}">
                  <a16:creationId xmlns:a16="http://schemas.microsoft.com/office/drawing/2014/main" id="{4B54C232-A540-8A59-8BD3-2E42E29060B7}"/>
                </a:ext>
              </a:extLst>
            </p:cNvPr>
            <p:cNvPicPr>
              <a:picLocks noChangeAspect="1"/>
            </p:cNvPicPr>
            <p:nvPr/>
          </p:nvPicPr>
          <p:blipFill>
            <a:blip r:embed="rId3"/>
            <a:stretch>
              <a:fillRect/>
            </a:stretch>
          </p:blipFill>
          <p:spPr>
            <a:xfrm>
              <a:off x="8120445" y="5999166"/>
              <a:ext cx="1914525" cy="714375"/>
            </a:xfrm>
            <a:prstGeom prst="rect">
              <a:avLst/>
            </a:prstGeom>
          </p:spPr>
        </p:pic>
        <p:pic>
          <p:nvPicPr>
            <p:cNvPr id="4" name="Picture 3">
              <a:extLst>
                <a:ext uri="{FF2B5EF4-FFF2-40B4-BE49-F238E27FC236}">
                  <a16:creationId xmlns:a16="http://schemas.microsoft.com/office/drawing/2014/main" id="{0EFC1E9A-EAFE-C8FE-337F-62271CD19A7E}"/>
                </a:ext>
              </a:extLst>
            </p:cNvPr>
            <p:cNvPicPr>
              <a:picLocks noChangeAspect="1"/>
            </p:cNvPicPr>
            <p:nvPr/>
          </p:nvPicPr>
          <p:blipFill>
            <a:blip r:embed="rId4"/>
            <a:stretch>
              <a:fillRect/>
            </a:stretch>
          </p:blipFill>
          <p:spPr>
            <a:xfrm>
              <a:off x="6096000" y="5954719"/>
              <a:ext cx="1934478" cy="684000"/>
            </a:xfrm>
            <a:prstGeom prst="rect">
              <a:avLst/>
            </a:prstGeom>
          </p:spPr>
        </p:pic>
      </p:grpSp>
      <p:pic>
        <p:nvPicPr>
          <p:cNvPr id="5" name="Picture 4">
            <a:extLst>
              <a:ext uri="{FF2B5EF4-FFF2-40B4-BE49-F238E27FC236}">
                <a16:creationId xmlns:a16="http://schemas.microsoft.com/office/drawing/2014/main" id="{442D6E82-19E7-DE2F-11C8-0B74E817480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6496" t="97742"/>
          <a:stretch/>
        </p:blipFill>
        <p:spPr bwMode="auto">
          <a:xfrm>
            <a:off x="0" y="6665320"/>
            <a:ext cx="12192000" cy="21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85EF8F6-79C9-6A83-4516-088002072E7B}"/>
              </a:ext>
            </a:extLst>
          </p:cNvPr>
          <p:cNvSpPr/>
          <p:nvPr/>
        </p:nvSpPr>
        <p:spPr>
          <a:xfrm>
            <a:off x="1031359" y="1446027"/>
            <a:ext cx="584790" cy="548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Placeholder 5" descr="A person wearing sunglasses and headphones&#10;&#10;Description automatically generated">
            <a:extLst>
              <a:ext uri="{FF2B5EF4-FFF2-40B4-BE49-F238E27FC236}">
                <a16:creationId xmlns:a16="http://schemas.microsoft.com/office/drawing/2014/main" id="{A3E6543C-65E0-952D-3330-E784CCA76395}"/>
              </a:ext>
            </a:extLst>
          </p:cNvPr>
          <p:cNvPicPr>
            <a:picLocks noChangeAspect="1"/>
          </p:cNvPicPr>
          <p:nvPr/>
        </p:nvPicPr>
        <p:blipFill>
          <a:blip r:embed="rId6"/>
          <a:srcRect l="2057" r="2057"/>
          <a:stretch/>
        </p:blipFill>
        <p:spPr>
          <a:xfrm>
            <a:off x="7176575" y="990624"/>
            <a:ext cx="4876801" cy="3869431"/>
          </a:xfrm>
          <a:prstGeom prst="rect">
            <a:avLst/>
          </a:prstGeom>
        </p:spPr>
      </p:pic>
      <p:sp>
        <p:nvSpPr>
          <p:cNvPr id="16" name="Title 1">
            <a:extLst>
              <a:ext uri="{FF2B5EF4-FFF2-40B4-BE49-F238E27FC236}">
                <a16:creationId xmlns:a16="http://schemas.microsoft.com/office/drawing/2014/main" id="{5603595A-A9F6-B9F0-40E0-C05603162199}"/>
              </a:ext>
            </a:extLst>
          </p:cNvPr>
          <p:cNvSpPr txBox="1">
            <a:spLocks/>
          </p:cNvSpPr>
          <p:nvPr/>
        </p:nvSpPr>
        <p:spPr>
          <a:xfrm>
            <a:off x="653716" y="1122725"/>
            <a:ext cx="5636248" cy="410117"/>
          </a:xfrm>
          <a:prstGeom prst="rect">
            <a:avLst/>
          </a:prstGeom>
        </p:spPr>
        <p:txBody>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r>
              <a:rPr lang="en-US" dirty="0"/>
              <a:t>Dr Anthony </a:t>
            </a:r>
            <a:r>
              <a:rPr lang="en-US" dirty="0" err="1"/>
              <a:t>Rengel</a:t>
            </a:r>
            <a:endParaRPr lang="en-US" dirty="0"/>
          </a:p>
        </p:txBody>
      </p:sp>
      <p:sp>
        <p:nvSpPr>
          <p:cNvPr id="17" name="TextBox 16">
            <a:extLst>
              <a:ext uri="{FF2B5EF4-FFF2-40B4-BE49-F238E27FC236}">
                <a16:creationId xmlns:a16="http://schemas.microsoft.com/office/drawing/2014/main" id="{ECD29612-A801-45EC-4114-4DEC35A4F7BC}"/>
              </a:ext>
            </a:extLst>
          </p:cNvPr>
          <p:cNvSpPr txBox="1"/>
          <p:nvPr/>
        </p:nvSpPr>
        <p:spPr>
          <a:xfrm>
            <a:off x="653716" y="1635707"/>
            <a:ext cx="27622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RG Geraldton, WA</a:t>
            </a:r>
          </a:p>
        </p:txBody>
      </p:sp>
      <p:sp>
        <p:nvSpPr>
          <p:cNvPr id="7" name="Text Placeholder 3">
            <a:extLst>
              <a:ext uri="{FF2B5EF4-FFF2-40B4-BE49-F238E27FC236}">
                <a16:creationId xmlns:a16="http://schemas.microsoft.com/office/drawing/2014/main" id="{C7925DE9-CAF3-5449-F4F4-433662CC0C81}"/>
              </a:ext>
            </a:extLst>
          </p:cNvPr>
          <p:cNvSpPr txBox="1">
            <a:spLocks/>
          </p:cNvSpPr>
          <p:nvPr/>
        </p:nvSpPr>
        <p:spPr>
          <a:xfrm>
            <a:off x="653716" y="2280955"/>
            <a:ext cx="6003117" cy="3226276"/>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800"/>
              </a:spcBef>
              <a:spcAft>
                <a:spcPts val="80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00000"/>
              </a:lnSpc>
              <a:spcBef>
                <a:spcPts val="1800"/>
              </a:spcBef>
              <a:spcAft>
                <a:spcPts val="600"/>
              </a:spcAft>
              <a:buFont typeface="Arial" panose="020B0604020202020204" pitchFamily="34" charset="0"/>
              <a:buNone/>
              <a:defRPr sz="2700" b="1" kern="1200">
                <a:solidFill>
                  <a:schemeClr val="tx2"/>
                </a:solidFill>
                <a:latin typeface="+mn-lt"/>
                <a:ea typeface="+mn-ea"/>
                <a:cs typeface="+mn-cs"/>
              </a:defRPr>
            </a:lvl2pPr>
            <a:lvl3pPr marL="0" indent="0" algn="l" defTabSz="914400" rtl="0" eaLnBrk="1" latinLnBrk="0" hangingPunct="1">
              <a:lnSpc>
                <a:spcPct val="100000"/>
              </a:lnSpc>
              <a:spcBef>
                <a:spcPts val="1200"/>
              </a:spcBef>
              <a:spcAft>
                <a:spcPts val="600"/>
              </a:spcAft>
              <a:buFont typeface="Arial" panose="020B0604020202020204" pitchFamily="34" charset="0"/>
              <a:buNone/>
              <a:defRPr sz="1900" b="1" kern="1200">
                <a:solidFill>
                  <a:schemeClr val="tx1"/>
                </a:solidFill>
                <a:latin typeface="+mn-lt"/>
                <a:ea typeface="+mn-ea"/>
                <a:cs typeface="+mn-cs"/>
              </a:defRPr>
            </a:lvl3pPr>
            <a:lvl4pPr marL="271463" indent="-271463" algn="l" defTabSz="914400"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542925" indent="-271463" algn="l" defTabSz="914400"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535353"/>
                </a:solidFill>
                <a:ea typeface="+mn-lt"/>
                <a:cs typeface="+mn-lt"/>
              </a:rPr>
              <a:t>"</a:t>
            </a:r>
            <a:r>
              <a:rPr lang="en-US" sz="1800" dirty="0">
                <a:solidFill>
                  <a:srgbClr val="535353"/>
                </a:solidFill>
                <a:ea typeface="+mn-lt"/>
                <a:cs typeface="+mn-lt"/>
              </a:rPr>
              <a:t>It really is so varied. I could start the week running a small clinic at a nursing post and end it working in the emergency department and anything can walk in the door there. On the weekend, I am flying to Shark Bay to the mine site and doing the medicals for the families there.</a:t>
            </a:r>
            <a:endParaRPr lang="en-US" sz="2000" dirty="0"/>
          </a:p>
          <a:p>
            <a:endParaRPr lang="en-US" dirty="0"/>
          </a:p>
        </p:txBody>
      </p:sp>
    </p:spTree>
    <p:extLst>
      <p:ext uri="{BB962C8B-B14F-4D97-AF65-F5344CB8AC3E}">
        <p14:creationId xmlns:p14="http://schemas.microsoft.com/office/powerpoint/2010/main" val="351844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1029FB7-14FC-39A4-9813-60CEDA15433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6496" t="26304"/>
          <a:stretch/>
        </p:blipFill>
        <p:spPr bwMode="auto">
          <a:xfrm>
            <a:off x="0" y="0"/>
            <a:ext cx="12192000" cy="68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DF7CB51-CA42-DF61-5E34-0EA59954A859}"/>
              </a:ext>
            </a:extLst>
          </p:cNvPr>
          <p:cNvSpPr txBox="1"/>
          <p:nvPr/>
        </p:nvSpPr>
        <p:spPr>
          <a:xfrm>
            <a:off x="1176338" y="3230046"/>
            <a:ext cx="6162674" cy="2308324"/>
          </a:xfrm>
          <a:prstGeom prst="rect">
            <a:avLst/>
          </a:prstGeom>
          <a:noFill/>
        </p:spPr>
        <p:txBody>
          <a:bodyPr wrap="square">
            <a:spAutoFit/>
          </a:bodyPr>
          <a:lstStyle/>
          <a:p>
            <a:r>
              <a:rPr lang="en-US" sz="4800" b="1" dirty="0">
                <a:solidFill>
                  <a:schemeClr val="bg1"/>
                </a:solidFill>
              </a:rPr>
              <a:t>What does specialist recognition mean?</a:t>
            </a:r>
          </a:p>
        </p:txBody>
      </p:sp>
    </p:spTree>
    <p:extLst>
      <p:ext uri="{BB962C8B-B14F-4D97-AF65-F5344CB8AC3E}">
        <p14:creationId xmlns:p14="http://schemas.microsoft.com/office/powerpoint/2010/main" val="1561927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2535D71B-0696-47B5-D867-E008AEE2DF9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114871" y="907258"/>
            <a:ext cx="6182696" cy="5508000"/>
          </a:xfrm>
          <a:prstGeom prst="rect">
            <a:avLst/>
          </a:prstGeom>
        </p:spPr>
      </p:pic>
      <p:cxnSp>
        <p:nvCxnSpPr>
          <p:cNvPr id="5" name="Straight Arrow Connector 4">
            <a:extLst>
              <a:ext uri="{FF2B5EF4-FFF2-40B4-BE49-F238E27FC236}">
                <a16:creationId xmlns:a16="http://schemas.microsoft.com/office/drawing/2014/main" id="{CA6A140F-A4D7-56CA-6BAF-D6E19ACF8D90}"/>
              </a:ext>
            </a:extLst>
          </p:cNvPr>
          <p:cNvCxnSpPr>
            <a:cxnSpLocks/>
          </p:cNvCxnSpPr>
          <p:nvPr/>
        </p:nvCxnSpPr>
        <p:spPr>
          <a:xfrm flipH="1">
            <a:off x="3196856" y="1719743"/>
            <a:ext cx="4860086" cy="18811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91014486-CE8F-6143-6DD7-CE225D42EC23}"/>
              </a:ext>
            </a:extLst>
          </p:cNvPr>
          <p:cNvGrpSpPr/>
          <p:nvPr/>
        </p:nvGrpSpPr>
        <p:grpSpPr>
          <a:xfrm>
            <a:off x="8056942" y="1395820"/>
            <a:ext cx="2075122" cy="1005485"/>
            <a:chOff x="8065802" y="907258"/>
            <a:chExt cx="2075122" cy="1005485"/>
          </a:xfrm>
        </p:grpSpPr>
        <p:sp>
          <p:nvSpPr>
            <p:cNvPr id="4" name="Rectangle: Rounded Corners 3">
              <a:extLst>
                <a:ext uri="{FF2B5EF4-FFF2-40B4-BE49-F238E27FC236}">
                  <a16:creationId xmlns:a16="http://schemas.microsoft.com/office/drawing/2014/main" id="{D2BF66DB-5C6C-924C-690C-3BAFBB85A92D}"/>
                </a:ext>
              </a:extLst>
            </p:cNvPr>
            <p:cNvSpPr/>
            <p:nvPr/>
          </p:nvSpPr>
          <p:spPr>
            <a:xfrm>
              <a:off x="8065802" y="907258"/>
              <a:ext cx="2039680" cy="10054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90AD5BC0-46DB-67F4-F5CA-97291BF8CEC1}"/>
                </a:ext>
              </a:extLst>
            </p:cNvPr>
            <p:cNvSpPr txBox="1"/>
            <p:nvPr/>
          </p:nvSpPr>
          <p:spPr>
            <a:xfrm>
              <a:off x="8101244" y="943253"/>
              <a:ext cx="2039680" cy="923330"/>
            </a:xfrm>
            <a:prstGeom prst="rect">
              <a:avLst/>
            </a:prstGeom>
            <a:noFill/>
          </p:spPr>
          <p:txBody>
            <a:bodyPr wrap="square" lIns="91440" tIns="45720" rIns="91440" bIns="45720" rtlCol="0" anchor="t">
              <a:spAutoFit/>
            </a:bodyPr>
            <a:lstStyle/>
            <a:p>
              <a:r>
                <a:rPr lang="en-US" dirty="0"/>
                <a:t>Rural generalist medicine, Specialist RG</a:t>
              </a:r>
            </a:p>
          </p:txBody>
        </p:sp>
      </p:grpSp>
      <p:sp>
        <p:nvSpPr>
          <p:cNvPr id="8" name="TextBox 7">
            <a:extLst>
              <a:ext uri="{FF2B5EF4-FFF2-40B4-BE49-F238E27FC236}">
                <a16:creationId xmlns:a16="http://schemas.microsoft.com/office/drawing/2014/main" id="{39E670D6-BDFD-E85E-0093-09F8CFF1BC83}"/>
              </a:ext>
            </a:extLst>
          </p:cNvPr>
          <p:cNvSpPr txBox="1"/>
          <p:nvPr/>
        </p:nvSpPr>
        <p:spPr>
          <a:xfrm>
            <a:off x="252900" y="6415258"/>
            <a:ext cx="6509857" cy="253916"/>
          </a:xfrm>
          <a:prstGeom prst="rect">
            <a:avLst/>
          </a:prstGeom>
          <a:noFill/>
        </p:spPr>
        <p:txBody>
          <a:bodyPr wrap="square" rtlCol="0">
            <a:spAutoFit/>
          </a:bodyPr>
          <a:lstStyle/>
          <a:p>
            <a:r>
              <a:rPr lang="en-US" sz="1000" dirty="0"/>
              <a:t>Source: MBA, June 2018 </a:t>
            </a:r>
            <a:r>
              <a:rPr lang="en-US" sz="1000" dirty="0">
                <a:hlinkClick r:id="rId4"/>
              </a:rPr>
              <a:t>https://www.medicalboard.gov.au/Registration-Standards.aspx</a:t>
            </a:r>
            <a:endParaRPr lang="en-AU" sz="1000" dirty="0"/>
          </a:p>
        </p:txBody>
      </p:sp>
      <p:grpSp>
        <p:nvGrpSpPr>
          <p:cNvPr id="10" name="Group 9">
            <a:extLst>
              <a:ext uri="{FF2B5EF4-FFF2-40B4-BE49-F238E27FC236}">
                <a16:creationId xmlns:a16="http://schemas.microsoft.com/office/drawing/2014/main" id="{FFACAA37-F995-C284-4C29-E1C5115E198F}"/>
              </a:ext>
            </a:extLst>
          </p:cNvPr>
          <p:cNvGrpSpPr/>
          <p:nvPr/>
        </p:nvGrpSpPr>
        <p:grpSpPr>
          <a:xfrm>
            <a:off x="6096000" y="5954719"/>
            <a:ext cx="3938970" cy="758822"/>
            <a:chOff x="6096000" y="5954719"/>
            <a:chExt cx="3938970" cy="758822"/>
          </a:xfrm>
        </p:grpSpPr>
        <p:pic>
          <p:nvPicPr>
            <p:cNvPr id="11" name="Picture 10">
              <a:extLst>
                <a:ext uri="{FF2B5EF4-FFF2-40B4-BE49-F238E27FC236}">
                  <a16:creationId xmlns:a16="http://schemas.microsoft.com/office/drawing/2014/main" id="{F76A8593-1F32-0976-F861-3293BD1D173C}"/>
                </a:ext>
              </a:extLst>
            </p:cNvPr>
            <p:cNvPicPr>
              <a:picLocks noChangeAspect="1"/>
            </p:cNvPicPr>
            <p:nvPr/>
          </p:nvPicPr>
          <p:blipFill>
            <a:blip r:embed="rId5"/>
            <a:stretch>
              <a:fillRect/>
            </a:stretch>
          </p:blipFill>
          <p:spPr>
            <a:xfrm>
              <a:off x="8120445" y="5999166"/>
              <a:ext cx="1914525" cy="714375"/>
            </a:xfrm>
            <a:prstGeom prst="rect">
              <a:avLst/>
            </a:prstGeom>
          </p:spPr>
        </p:pic>
        <p:pic>
          <p:nvPicPr>
            <p:cNvPr id="12" name="Picture 11">
              <a:extLst>
                <a:ext uri="{FF2B5EF4-FFF2-40B4-BE49-F238E27FC236}">
                  <a16:creationId xmlns:a16="http://schemas.microsoft.com/office/drawing/2014/main" id="{F6D51CE4-42D7-2774-218E-29658EACC2E7}"/>
                </a:ext>
              </a:extLst>
            </p:cNvPr>
            <p:cNvPicPr>
              <a:picLocks noChangeAspect="1"/>
            </p:cNvPicPr>
            <p:nvPr/>
          </p:nvPicPr>
          <p:blipFill>
            <a:blip r:embed="rId6"/>
            <a:stretch>
              <a:fillRect/>
            </a:stretch>
          </p:blipFill>
          <p:spPr>
            <a:xfrm>
              <a:off x="6096000" y="5954719"/>
              <a:ext cx="1934478" cy="684000"/>
            </a:xfrm>
            <a:prstGeom prst="rect">
              <a:avLst/>
            </a:prstGeom>
          </p:spPr>
        </p:pic>
      </p:grpSp>
      <p:pic>
        <p:nvPicPr>
          <p:cNvPr id="13" name="Picture 12">
            <a:extLst>
              <a:ext uri="{FF2B5EF4-FFF2-40B4-BE49-F238E27FC236}">
                <a16:creationId xmlns:a16="http://schemas.microsoft.com/office/drawing/2014/main" id="{3F6D6E60-DA50-2A28-63DC-1161288FE260}"/>
              </a:ext>
            </a:extLst>
          </p:cNvPr>
          <p:cNvPicPr>
            <a:picLocks noChangeAspect="1"/>
          </p:cNvPicPr>
          <p:nvPr/>
        </p:nvPicPr>
        <p:blipFill>
          <a:blip r:embed="rId7"/>
          <a:stretch>
            <a:fillRect/>
          </a:stretch>
        </p:blipFill>
        <p:spPr>
          <a:xfrm>
            <a:off x="0" y="12709"/>
            <a:ext cx="12192000" cy="924184"/>
          </a:xfrm>
          <a:prstGeom prst="rect">
            <a:avLst/>
          </a:prstGeom>
        </p:spPr>
      </p:pic>
      <p:sp>
        <p:nvSpPr>
          <p:cNvPr id="14" name="TextBox 13">
            <a:extLst>
              <a:ext uri="{FF2B5EF4-FFF2-40B4-BE49-F238E27FC236}">
                <a16:creationId xmlns:a16="http://schemas.microsoft.com/office/drawing/2014/main" id="{9A2B8D94-660E-311E-7265-EDB4B10D69FA}"/>
              </a:ext>
            </a:extLst>
          </p:cNvPr>
          <p:cNvSpPr txBox="1"/>
          <p:nvPr/>
        </p:nvSpPr>
        <p:spPr>
          <a:xfrm>
            <a:off x="252900" y="29468"/>
            <a:ext cx="11906576" cy="769441"/>
          </a:xfrm>
          <a:prstGeom prst="rect">
            <a:avLst/>
          </a:prstGeom>
          <a:noFill/>
        </p:spPr>
        <p:txBody>
          <a:bodyPr wrap="square" lIns="91440" tIns="45720" rIns="91440" bIns="45720" rtlCol="0" anchor="t">
            <a:spAutoFit/>
          </a:bodyPr>
          <a:lstStyle/>
          <a:p>
            <a:r>
              <a:rPr lang="en-US" sz="4400" b="1" dirty="0">
                <a:solidFill>
                  <a:schemeClr val="bg1"/>
                </a:solidFill>
                <a:latin typeface="Calibri" panose="020F0502020204030204" pitchFamily="34" charset="0"/>
                <a:cs typeface="Calibri" panose="020F0502020204030204" pitchFamily="34" charset="0"/>
              </a:rPr>
              <a:t>Rural Generalist Specialist field</a:t>
            </a:r>
            <a:endParaRPr lang="en-AU" sz="4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519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1613F1-4742-5A74-4F51-2F8A4920FD79}"/>
              </a:ext>
            </a:extLst>
          </p:cNvPr>
          <p:cNvSpPr>
            <a:spLocks noGrp="1"/>
          </p:cNvSpPr>
          <p:nvPr>
            <p:ph type="body" sz="quarter" idx="12"/>
          </p:nvPr>
        </p:nvSpPr>
        <p:spPr>
          <a:xfrm>
            <a:off x="8370131" y="1744334"/>
            <a:ext cx="2501225" cy="3876176"/>
          </a:xfrm>
          <a:ln>
            <a:solidFill>
              <a:srgbClr val="0070C0"/>
            </a:solidFill>
          </a:ln>
        </p:spPr>
        <p:txBody>
          <a:bodyPr vert="horz" lIns="180000" tIns="180000" rIns="216000" bIns="0" rtlCol="0" anchor="t">
            <a:normAutofit/>
          </a:bodyPr>
          <a:lstStyle/>
          <a:p>
            <a:r>
              <a:rPr lang="en-US" sz="1700" b="1" dirty="0"/>
              <a:t>Professional excellence</a:t>
            </a:r>
          </a:p>
          <a:p>
            <a:pPr marL="285750" indent="-285750">
              <a:buFont typeface="Arial" panose="020B0604020202020204" pitchFamily="34" charset="0"/>
              <a:buChar char="•"/>
            </a:pPr>
            <a:r>
              <a:rPr lang="en-AU" sz="1500" dirty="0"/>
              <a:t>RG profession inspires, trains, and mentors, new generation </a:t>
            </a:r>
          </a:p>
          <a:p>
            <a:pPr marL="285750" indent="-285750">
              <a:buFont typeface="Arial" panose="020B0604020202020204" pitchFamily="34" charset="0"/>
              <a:buChar char="•"/>
            </a:pPr>
            <a:r>
              <a:rPr lang="en-AU" sz="1500" dirty="0"/>
              <a:t>Recognition of extra years of training and extra clinical responsibilities </a:t>
            </a:r>
          </a:p>
        </p:txBody>
      </p:sp>
      <p:sp>
        <p:nvSpPr>
          <p:cNvPr id="4" name="Text Placeholder 3">
            <a:extLst>
              <a:ext uri="{FF2B5EF4-FFF2-40B4-BE49-F238E27FC236}">
                <a16:creationId xmlns:a16="http://schemas.microsoft.com/office/drawing/2014/main" id="{032071BE-2E16-A0AA-7263-8FF99860EB95}"/>
              </a:ext>
            </a:extLst>
          </p:cNvPr>
          <p:cNvSpPr>
            <a:spLocks noGrp="1"/>
          </p:cNvSpPr>
          <p:nvPr>
            <p:ph type="body" sz="quarter" idx="13"/>
          </p:nvPr>
        </p:nvSpPr>
        <p:spPr>
          <a:xfrm>
            <a:off x="4887126" y="1720828"/>
            <a:ext cx="2501225" cy="3876176"/>
          </a:xfrm>
          <a:ln>
            <a:solidFill>
              <a:srgbClr val="0070C0"/>
            </a:solidFill>
          </a:ln>
        </p:spPr>
        <p:txBody>
          <a:bodyPr vert="horz" lIns="180000" tIns="144000" rIns="216000" bIns="0" rtlCol="0" anchor="t">
            <a:normAutofit/>
          </a:bodyPr>
          <a:lstStyle/>
          <a:p>
            <a:r>
              <a:rPr lang="en-US" sz="1700" b="1" dirty="0"/>
              <a:t>Workforce planning</a:t>
            </a:r>
          </a:p>
          <a:p>
            <a:pPr marL="285750" indent="-285750">
              <a:buFont typeface="Arial" panose="020B0604020202020204" pitchFamily="34" charset="0"/>
              <a:buChar char="•"/>
            </a:pPr>
            <a:r>
              <a:rPr lang="en-US" sz="1500" dirty="0"/>
              <a:t>Rural services planning build-in RG options</a:t>
            </a:r>
          </a:p>
          <a:p>
            <a:pPr marL="285750" indent="-285750">
              <a:buFont typeface="Arial" panose="020B0604020202020204" pitchFamily="34" charset="0"/>
              <a:buChar char="•"/>
            </a:pPr>
            <a:r>
              <a:rPr lang="en-US" sz="1500" dirty="0"/>
              <a:t>RG job portability across States/Territories</a:t>
            </a:r>
          </a:p>
          <a:p>
            <a:endParaRPr lang="en-AU" dirty="0"/>
          </a:p>
        </p:txBody>
      </p:sp>
      <p:sp>
        <p:nvSpPr>
          <p:cNvPr id="5" name="Text Placeholder 4">
            <a:extLst>
              <a:ext uri="{FF2B5EF4-FFF2-40B4-BE49-F238E27FC236}">
                <a16:creationId xmlns:a16="http://schemas.microsoft.com/office/drawing/2014/main" id="{99470B5F-03A4-F19C-7861-C8DE23420058}"/>
              </a:ext>
            </a:extLst>
          </p:cNvPr>
          <p:cNvSpPr>
            <a:spLocks noGrp="1"/>
          </p:cNvSpPr>
          <p:nvPr>
            <p:ph type="body" sz="quarter" idx="14"/>
          </p:nvPr>
        </p:nvSpPr>
        <p:spPr>
          <a:xfrm>
            <a:off x="1477272" y="1721706"/>
            <a:ext cx="2501225" cy="3876176"/>
          </a:xfrm>
          <a:ln>
            <a:solidFill>
              <a:srgbClr val="0070C0"/>
            </a:solidFill>
          </a:ln>
        </p:spPr>
        <p:txBody>
          <a:bodyPr vert="horz" lIns="180000" tIns="144000" rIns="216000" bIns="0" rtlCol="0" anchor="t">
            <a:normAutofit/>
          </a:bodyPr>
          <a:lstStyle/>
          <a:p>
            <a:r>
              <a:rPr lang="en-US" sz="1700" b="1" dirty="0"/>
              <a:t>Named job</a:t>
            </a:r>
          </a:p>
          <a:p>
            <a:pPr marL="285750" indent="-285750">
              <a:buFont typeface="Arial" panose="020B0604020202020204" pitchFamily="34" charset="0"/>
              <a:buChar char="•"/>
            </a:pPr>
            <a:r>
              <a:rPr lang="en-US" sz="1500" dirty="0"/>
              <a:t>Aspirational rural career for doctors of future</a:t>
            </a:r>
          </a:p>
          <a:p>
            <a:pPr marL="285750" indent="-285750">
              <a:buFont typeface="Arial" panose="020B0604020202020204" pitchFamily="34" charset="0"/>
              <a:buChar char="•"/>
            </a:pPr>
            <a:r>
              <a:rPr lang="en-US" sz="1500" dirty="0"/>
              <a:t>Rural patients know their doctors’ skillset</a:t>
            </a:r>
          </a:p>
          <a:p>
            <a:pPr marL="285750" indent="-285750">
              <a:buFont typeface="Arial" panose="020B0604020202020204" pitchFamily="34" charset="0"/>
              <a:buChar char="•"/>
            </a:pPr>
            <a:r>
              <a:rPr lang="en-AU" sz="1500" dirty="0"/>
              <a:t>Offers viable career option for doctors wanting to go rural but interested in specialist care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AU" b="1" dirty="0"/>
          </a:p>
        </p:txBody>
      </p:sp>
      <p:grpSp>
        <p:nvGrpSpPr>
          <p:cNvPr id="7" name="Group 6">
            <a:extLst>
              <a:ext uri="{FF2B5EF4-FFF2-40B4-BE49-F238E27FC236}">
                <a16:creationId xmlns:a16="http://schemas.microsoft.com/office/drawing/2014/main" id="{25B353DB-43AF-4343-8F27-679FAE28CF00}"/>
              </a:ext>
            </a:extLst>
          </p:cNvPr>
          <p:cNvGrpSpPr/>
          <p:nvPr/>
        </p:nvGrpSpPr>
        <p:grpSpPr>
          <a:xfrm>
            <a:off x="6096000" y="5954719"/>
            <a:ext cx="3938970" cy="758822"/>
            <a:chOff x="6096000" y="5954719"/>
            <a:chExt cx="3938970" cy="758822"/>
          </a:xfrm>
        </p:grpSpPr>
        <p:pic>
          <p:nvPicPr>
            <p:cNvPr id="11" name="Picture 10">
              <a:extLst>
                <a:ext uri="{FF2B5EF4-FFF2-40B4-BE49-F238E27FC236}">
                  <a16:creationId xmlns:a16="http://schemas.microsoft.com/office/drawing/2014/main" id="{71220D42-8F17-960F-7C33-7D60376E041F}"/>
                </a:ext>
              </a:extLst>
            </p:cNvPr>
            <p:cNvPicPr>
              <a:picLocks noChangeAspect="1"/>
            </p:cNvPicPr>
            <p:nvPr/>
          </p:nvPicPr>
          <p:blipFill>
            <a:blip r:embed="rId3"/>
            <a:stretch>
              <a:fillRect/>
            </a:stretch>
          </p:blipFill>
          <p:spPr>
            <a:xfrm>
              <a:off x="8120445" y="5999166"/>
              <a:ext cx="1914525" cy="714375"/>
            </a:xfrm>
            <a:prstGeom prst="rect">
              <a:avLst/>
            </a:prstGeom>
          </p:spPr>
        </p:pic>
        <p:pic>
          <p:nvPicPr>
            <p:cNvPr id="12" name="Picture 11">
              <a:extLst>
                <a:ext uri="{FF2B5EF4-FFF2-40B4-BE49-F238E27FC236}">
                  <a16:creationId xmlns:a16="http://schemas.microsoft.com/office/drawing/2014/main" id="{9F58D111-8394-A61C-8B82-8C4D19583BA0}"/>
                </a:ext>
              </a:extLst>
            </p:cNvPr>
            <p:cNvPicPr>
              <a:picLocks noChangeAspect="1"/>
            </p:cNvPicPr>
            <p:nvPr/>
          </p:nvPicPr>
          <p:blipFill>
            <a:blip r:embed="rId4"/>
            <a:stretch>
              <a:fillRect/>
            </a:stretch>
          </p:blipFill>
          <p:spPr>
            <a:xfrm>
              <a:off x="6096000" y="5954719"/>
              <a:ext cx="1934478" cy="684000"/>
            </a:xfrm>
            <a:prstGeom prst="rect">
              <a:avLst/>
            </a:prstGeom>
          </p:spPr>
        </p:pic>
      </p:grpSp>
      <p:pic>
        <p:nvPicPr>
          <p:cNvPr id="13" name="Picture 12">
            <a:extLst>
              <a:ext uri="{FF2B5EF4-FFF2-40B4-BE49-F238E27FC236}">
                <a16:creationId xmlns:a16="http://schemas.microsoft.com/office/drawing/2014/main" id="{63E0F5E7-9320-5146-C7AD-F543FD1E5A4C}"/>
              </a:ext>
            </a:extLst>
          </p:cNvPr>
          <p:cNvPicPr>
            <a:picLocks noChangeAspect="1"/>
          </p:cNvPicPr>
          <p:nvPr/>
        </p:nvPicPr>
        <p:blipFill>
          <a:blip r:embed="rId5"/>
          <a:stretch>
            <a:fillRect/>
          </a:stretch>
        </p:blipFill>
        <p:spPr>
          <a:xfrm>
            <a:off x="0" y="1800"/>
            <a:ext cx="12192000" cy="924184"/>
          </a:xfrm>
          <a:prstGeom prst="rect">
            <a:avLst/>
          </a:prstGeom>
        </p:spPr>
      </p:pic>
      <p:sp>
        <p:nvSpPr>
          <p:cNvPr id="2" name="Title 1">
            <a:extLst>
              <a:ext uri="{FF2B5EF4-FFF2-40B4-BE49-F238E27FC236}">
                <a16:creationId xmlns:a16="http://schemas.microsoft.com/office/drawing/2014/main" id="{847EBC1C-6990-E0F1-9438-21C50292C66D}"/>
              </a:ext>
            </a:extLst>
          </p:cNvPr>
          <p:cNvSpPr>
            <a:spLocks noGrp="1"/>
          </p:cNvSpPr>
          <p:nvPr>
            <p:ph type="title"/>
          </p:nvPr>
        </p:nvSpPr>
        <p:spPr>
          <a:xfrm>
            <a:off x="352687" y="209962"/>
            <a:ext cx="11438082" cy="585391"/>
          </a:xfrm>
        </p:spPr>
        <p:txBody>
          <a:bodyPr/>
          <a:lstStyle/>
          <a:p>
            <a:r>
              <a:rPr lang="en-US" sz="4400" b="1" dirty="0">
                <a:solidFill>
                  <a:schemeClr val="bg1"/>
                </a:solidFill>
                <a:latin typeface="Calibri" panose="020F0502020204030204" pitchFamily="34" charset="0"/>
                <a:cs typeface="Calibri" panose="020F0502020204030204" pitchFamily="34" charset="0"/>
              </a:rPr>
              <a:t>How will Rural Generalist Recognition help?</a:t>
            </a:r>
            <a:endParaRPr lang="en-AU" sz="4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729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CRRM new">
      <a:dk1>
        <a:srgbClr val="000000"/>
      </a:dk1>
      <a:lt1>
        <a:srgbClr val="FFFFFF"/>
      </a:lt1>
      <a:dk2>
        <a:srgbClr val="3D5629"/>
      </a:dk2>
      <a:lt2>
        <a:srgbClr val="F0EFDF"/>
      </a:lt2>
      <a:accent1>
        <a:srgbClr val="F36C25"/>
      </a:accent1>
      <a:accent2>
        <a:srgbClr val="973320"/>
      </a:accent2>
      <a:accent3>
        <a:srgbClr val="FF9700"/>
      </a:accent3>
      <a:accent4>
        <a:srgbClr val="0A1472"/>
      </a:accent4>
      <a:accent5>
        <a:srgbClr val="59336D"/>
      </a:accent5>
      <a:accent6>
        <a:srgbClr val="0A4B57"/>
      </a:accent6>
      <a:hlink>
        <a:srgbClr val="F36C25"/>
      </a:hlink>
      <a:folHlink>
        <a:srgbClr val="C2561E"/>
      </a:folHlink>
    </a:clrScheme>
    <a:fontScheme name="Libre Franklin">
      <a:majorFont>
        <a:latin typeface="Libre Franklin Thin"/>
        <a:ea typeface=""/>
        <a:cs typeface=""/>
      </a:majorFont>
      <a:minorFont>
        <a:latin typeface="Libre Frankli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RRM Powerpoint template.potx" id="{A95B59BB-6012-4723-A10E-85F650B9AD31}" vid="{44F8CEAC-7179-41A6-B2D0-AF29A5747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0C40662A06B5498939F57DB930AC25" ma:contentTypeVersion="11" ma:contentTypeDescription="Create a new document." ma:contentTypeScope="" ma:versionID="833aa588a0c02002a2d6e61c6a6797bd">
  <xsd:schema xmlns:xsd="http://www.w3.org/2001/XMLSchema" xmlns:xs="http://www.w3.org/2001/XMLSchema" xmlns:p="http://schemas.microsoft.com/office/2006/metadata/properties" xmlns:ns2="a1869507-cbe4-4be1-93ea-14d51042ef83" xmlns:ns3="c0fd4276-79f7-483f-a1c4-7ab73c92c775" targetNamespace="http://schemas.microsoft.com/office/2006/metadata/properties" ma:root="true" ma:fieldsID="1aad9626a8812cb631e9da251489d620" ns2:_="" ns3:_="">
    <xsd:import namespace="a1869507-cbe4-4be1-93ea-14d51042ef83"/>
    <xsd:import namespace="c0fd4276-79f7-483f-a1c4-7ab73c92c77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869507-cbe4-4be1-93ea-14d51042e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83d09a0-2f48-4a9d-a6de-240e0f302ef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fd4276-79f7-483f-a1c4-7ab73c92c77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98020d2-0e65-4a1d-b4f7-2a6e140299ce}" ma:internalName="TaxCatchAll" ma:showField="CatchAllData" ma:web="c0fd4276-79f7-483f-a1c4-7ab73c92c775">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1869507-cbe4-4be1-93ea-14d51042ef83">
      <Terms xmlns="http://schemas.microsoft.com/office/infopath/2007/PartnerControls"/>
    </lcf76f155ced4ddcb4097134ff3c332f>
    <TaxCatchAll xmlns="c0fd4276-79f7-483f-a1c4-7ab73c92c775" xsi:nil="true"/>
  </documentManagement>
</p:properties>
</file>

<file path=customXml/itemProps1.xml><?xml version="1.0" encoding="utf-8"?>
<ds:datastoreItem xmlns:ds="http://schemas.openxmlformats.org/officeDocument/2006/customXml" ds:itemID="{48CE1C2C-E6D5-47C2-BEC3-3361A11E23F2}">
  <ds:schemaRefs>
    <ds:schemaRef ds:uri="http://schemas.microsoft.com/sharepoint/v3/contenttype/forms"/>
  </ds:schemaRefs>
</ds:datastoreItem>
</file>

<file path=customXml/itemProps2.xml><?xml version="1.0" encoding="utf-8"?>
<ds:datastoreItem xmlns:ds="http://schemas.openxmlformats.org/officeDocument/2006/customXml" ds:itemID="{7F04A858-735C-4EEF-835E-0D26B7E2E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869507-cbe4-4be1-93ea-14d51042ef83"/>
    <ds:schemaRef ds:uri="c0fd4276-79f7-483f-a1c4-7ab73c92c7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648B56-FB4D-4A7E-A2BA-0DF5A9D2BEE7}">
  <ds:schemaRefs>
    <ds:schemaRef ds:uri="http://purl.org/dc/terms/"/>
    <ds:schemaRef ds:uri="http://schemas.openxmlformats.org/package/2006/metadata/core-properties"/>
    <ds:schemaRef ds:uri="a1869507-cbe4-4be1-93ea-14d51042ef83"/>
    <ds:schemaRef ds:uri="http://schemas.microsoft.com/office/2006/documentManagement/types"/>
    <ds:schemaRef ds:uri="http://schemas.microsoft.com/office/infopath/2007/PartnerControls"/>
    <ds:schemaRef ds:uri="http://purl.org/dc/elements/1.1/"/>
    <ds:schemaRef ds:uri="http://schemas.microsoft.com/office/2006/metadata/properties"/>
    <ds:schemaRef ds:uri="c0fd4276-79f7-483f-a1c4-7ab73c92c77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ACRRM powerpoint</Template>
  <TotalTime>1528</TotalTime>
  <Words>1877</Words>
  <Application>Microsoft Office PowerPoint</Application>
  <PresentationFormat>Widescreen</PresentationFormat>
  <Paragraphs>160</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Cambria</vt:lpstr>
      <vt:lpstr>Libre Franklin</vt:lpstr>
      <vt:lpstr>Libre Franklin Thin</vt:lpstr>
      <vt:lpstr>Office Theme</vt:lpstr>
      <vt:lpstr>  </vt:lpstr>
      <vt:lpstr>PowerPoint Presentation</vt:lpstr>
      <vt:lpstr>PowerPoint Presentation</vt:lpstr>
      <vt:lpstr>What is a Rural Generalist?</vt:lpstr>
      <vt:lpstr>PowerPoint Presentation</vt:lpstr>
      <vt:lpstr>PowerPoint Presentation</vt:lpstr>
      <vt:lpstr>PowerPoint Presentation</vt:lpstr>
      <vt:lpstr>PowerPoint Presentation</vt:lpstr>
      <vt:lpstr>How will Rural Generalist Recognition help?</vt:lpstr>
      <vt:lpstr>PowerPoint Presentation</vt:lpstr>
      <vt:lpstr>How do Rural Generalists benefit Communities?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Jane Streeton</dc:creator>
  <cp:lastModifiedBy>CHAMPION, Simone</cp:lastModifiedBy>
  <cp:revision>618</cp:revision>
  <dcterms:created xsi:type="dcterms:W3CDTF">2023-07-25T01:36:20Z</dcterms:created>
  <dcterms:modified xsi:type="dcterms:W3CDTF">2023-11-17T00:16:56Z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0x010100A10C40662A06B5498939F57DB930AC25</vt:lpwstr>
  </property>
  <property fmtid="{D5CDD505-2E9C-101B-9397-08002B2CF9AE}" pid="3" name="User Keyword">
    <vt:lpwstr/>
  </property>
  <property fmtid="{D5CDD505-2E9C-101B-9397-08002B2CF9AE}" pid="4" name="MediaServiceImageTags">
    <vt:lpwstr/>
  </property>
  <property fmtid="{D5CDD505-2E9C-101B-9397-08002B2CF9AE}" pid="5" name="Document Type">
    <vt:lpwstr/>
  </property>
</Properties>
</file>